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7" r:id="rId3"/>
    <p:sldId id="271" r:id="rId4"/>
    <p:sldId id="321" r:id="rId5"/>
    <p:sldId id="274" r:id="rId6"/>
    <p:sldId id="275" r:id="rId7"/>
    <p:sldId id="276" r:id="rId8"/>
    <p:sldId id="278" r:id="rId9"/>
    <p:sldId id="327" r:id="rId10"/>
    <p:sldId id="369" r:id="rId11"/>
    <p:sldId id="312" r:id="rId12"/>
    <p:sldId id="311" r:id="rId13"/>
    <p:sldId id="313" r:id="rId14"/>
    <p:sldId id="314" r:id="rId15"/>
    <p:sldId id="315" r:id="rId16"/>
    <p:sldId id="279" r:id="rId17"/>
    <p:sldId id="316" r:id="rId18"/>
    <p:sldId id="317" r:id="rId19"/>
    <p:sldId id="323" r:id="rId20"/>
    <p:sldId id="322" r:id="rId21"/>
    <p:sldId id="326" r:id="rId22"/>
    <p:sldId id="324" r:id="rId23"/>
    <p:sldId id="318" r:id="rId24"/>
    <p:sldId id="280" r:id="rId25"/>
    <p:sldId id="281" r:id="rId26"/>
    <p:sldId id="282" r:id="rId27"/>
    <p:sldId id="283" r:id="rId28"/>
    <p:sldId id="284" r:id="rId29"/>
    <p:sldId id="285" r:id="rId30"/>
    <p:sldId id="286" r:id="rId31"/>
    <p:sldId id="334" r:id="rId32"/>
    <p:sldId id="288" r:id="rId33"/>
    <p:sldId id="335" r:id="rId34"/>
    <p:sldId id="290" r:id="rId35"/>
    <p:sldId id="304" r:id="rId36"/>
    <p:sldId id="291" r:id="rId37"/>
    <p:sldId id="305" r:id="rId38"/>
    <p:sldId id="292" r:id="rId39"/>
    <p:sldId id="333" r:id="rId40"/>
    <p:sldId id="320" r:id="rId41"/>
    <p:sldId id="331" r:id="rId42"/>
    <p:sldId id="332" r:id="rId43"/>
    <p:sldId id="339" r:id="rId44"/>
    <p:sldId id="340" r:id="rId45"/>
    <p:sldId id="293" r:id="rId46"/>
    <p:sldId id="294" r:id="rId47"/>
    <p:sldId id="295" r:id="rId48"/>
    <p:sldId id="336" r:id="rId49"/>
    <p:sldId id="337" r:id="rId50"/>
    <p:sldId id="338" r:id="rId51"/>
    <p:sldId id="307" r:id="rId52"/>
    <p:sldId id="308" r:id="rId53"/>
    <p:sldId id="309" r:id="rId54"/>
    <p:sldId id="310" r:id="rId55"/>
    <p:sldId id="298" r:id="rId56"/>
    <p:sldId id="300" r:id="rId57"/>
    <p:sldId id="301" r:id="rId58"/>
    <p:sldId id="302" r:id="rId59"/>
    <p:sldId id="328" r:id="rId60"/>
    <p:sldId id="329" r:id="rId61"/>
    <p:sldId id="330" r:id="rId62"/>
    <p:sldId id="367" r:id="rId63"/>
    <p:sldId id="36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FF0"/>
    <a:srgbClr val="C9E8FF"/>
    <a:srgbClr val="D4C3E7"/>
    <a:srgbClr val="523178"/>
    <a:srgbClr val="B9CDE5"/>
    <a:srgbClr val="E6E0EC"/>
    <a:srgbClr val="000000"/>
    <a:srgbClr val="F7F4FA"/>
    <a:srgbClr val="B7B8B9"/>
    <a:srgbClr val="A0A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85" d="100"/>
          <a:sy n="85" d="100"/>
        </p:scale>
        <p:origin x="1134"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3B3B5-769F-4C9E-A96E-7C29436896AA}" type="datetimeFigureOut">
              <a:rPr lang="en-GB" smtClean="0"/>
              <a:t>11/04/2024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5932F-9C26-4849-9EDB-38E72CF44E4D}" type="slidenum">
              <a:rPr lang="en-GB" smtClean="0"/>
              <a:t>‹#›</a:t>
            </a:fld>
            <a:endParaRPr lang="en-GB"/>
          </a:p>
        </p:txBody>
      </p:sp>
    </p:spTree>
    <p:extLst>
      <p:ext uri="{BB962C8B-B14F-4D97-AF65-F5344CB8AC3E}">
        <p14:creationId xmlns:p14="http://schemas.microsoft.com/office/powerpoint/2010/main" val="279416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35932F-9C26-4849-9EDB-38E72CF44E4D}" type="slidenum">
              <a:rPr lang="en-GB" smtClean="0"/>
              <a:t>28</a:t>
            </a:fld>
            <a:endParaRPr lang="en-GB"/>
          </a:p>
        </p:txBody>
      </p:sp>
    </p:spTree>
    <p:extLst>
      <p:ext uri="{BB962C8B-B14F-4D97-AF65-F5344CB8AC3E}">
        <p14:creationId xmlns:p14="http://schemas.microsoft.com/office/powerpoint/2010/main" val="107590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9EA79-8105-4F7C-A487-362EAC91D49A}" type="slidenum">
              <a:rPr lang="en-GB" smtClean="0"/>
              <a:t>60</a:t>
            </a:fld>
            <a:endParaRPr lang="en-GB"/>
          </a:p>
        </p:txBody>
      </p:sp>
    </p:spTree>
    <p:extLst>
      <p:ext uri="{BB962C8B-B14F-4D97-AF65-F5344CB8AC3E}">
        <p14:creationId xmlns:p14="http://schemas.microsoft.com/office/powerpoint/2010/main" val="273086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9EA79-8105-4F7C-A487-362EAC91D49A}" type="slidenum">
              <a:rPr lang="en-GB" smtClean="0"/>
              <a:t>61</a:t>
            </a:fld>
            <a:endParaRPr lang="en-GB"/>
          </a:p>
        </p:txBody>
      </p:sp>
    </p:spTree>
    <p:extLst>
      <p:ext uri="{BB962C8B-B14F-4D97-AF65-F5344CB8AC3E}">
        <p14:creationId xmlns:p14="http://schemas.microsoft.com/office/powerpoint/2010/main" val="293929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9EA79-8105-4F7C-A487-362EAC91D49A}" type="slidenum">
              <a:rPr lang="en-GB" smtClean="0"/>
              <a:t>62</a:t>
            </a:fld>
            <a:endParaRPr lang="en-GB"/>
          </a:p>
        </p:txBody>
      </p:sp>
    </p:spTree>
    <p:extLst>
      <p:ext uri="{BB962C8B-B14F-4D97-AF65-F5344CB8AC3E}">
        <p14:creationId xmlns:p14="http://schemas.microsoft.com/office/powerpoint/2010/main" val="397010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812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2904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96308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834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9C53E-659A-4648-9C8B-F46D1843260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65111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49C53E-659A-4648-9C8B-F46D1843260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8955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49C53E-659A-4648-9C8B-F46D18432606}" type="datetimeFigureOut">
              <a:rPr lang="en-GB" smtClean="0"/>
              <a:t>11/04/2024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5046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49C53E-659A-4648-9C8B-F46D18432606}" type="datetimeFigureOut">
              <a:rPr lang="en-GB" smtClean="0"/>
              <a:t>11/04/2024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60428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C53E-659A-4648-9C8B-F46D18432606}" type="datetimeFigureOut">
              <a:rPr lang="en-GB" smtClean="0"/>
              <a:t>11/04/2024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2006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32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9237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C53E-659A-4648-9C8B-F46D18432606}" type="datetimeFigureOut">
              <a:rPr lang="en-GB" smtClean="0"/>
              <a:t>11/04/2024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1E3D-415E-44B8-9AD5-8B8B3BFA7534}" type="slidenum">
              <a:rPr lang="en-GB" smtClean="0"/>
              <a:t>‹#›</a:t>
            </a:fld>
            <a:endParaRPr lang="en-GB"/>
          </a:p>
        </p:txBody>
      </p:sp>
    </p:spTree>
    <p:extLst>
      <p:ext uri="{BB962C8B-B14F-4D97-AF65-F5344CB8AC3E}">
        <p14:creationId xmlns:p14="http://schemas.microsoft.com/office/powerpoint/2010/main" val="60239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fitmasktesting@elht.nhs.uk"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mailto:communications@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nitylottery.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nniesfromheaven.co.uk/joinin/"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iaa.nhs.uk/" TargetMode="External"/><Relationship Id="rId4" Type="http://schemas.openxmlformats.org/officeDocument/2006/relationships/hyperlink" Target="mailto:Sarah.Bailey@miaa.nhs.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generaloffice@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tiny.cc/elh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vivupbenefits.co.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elht.alcoholcareteam@nhs.net" TargetMode="Externa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mailto:wbet@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functionalskills@elht.nhs.uk"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BabyFriendlyTeam@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s://deri.elht.nhs.uk/" TargetMode="Externa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gbr01.safelinks.protection.outlook.com/?url=http%3A%2F%2Fwww.ehub.elht.nhs.uk%2F&amp;data=05%7C02%7CHeidi.Wilding%40elht.nhs.uk%7Cb1b475b42c674f717bc008dbfbf7a830%7C54665a92e1a64511b0ad0b09676d158e%7C0%7C0%7C638380813313324209%7CUnknown%7CTWFpbGZsb3d8eyJWIjoiMC4wLjAwMDAiLCJQIjoiV2luMzIiLCJBTiI6Ik1haWwiLCJXVCI6Mn0%3D%7C3000%7C%7C%7C&amp;sdata=1YRlT%2FGcY880n1uEANM8BnmoJ1k4RnntmJXFLOlqSM0%3D&amp;reserved=0" TargetMode="External"/><Relationship Id="rId5" Type="http://schemas.openxmlformats.org/officeDocument/2006/relationships/hyperlink" Target="https://gbr01.safelinks.protection.outlook.com/?url=https%3A%2F%2Fwww.yourcloudlibrary.com%2F&amp;data=05%7C02%7CHeidi.Wilding%40elht.nhs.uk%7Cb1b475b42c674f717bc008dbfbf7a830%7C54665a92e1a64511b0ad0b09676d158e%7C0%7C0%7C638380813313324209%7CUnknown%7CTWFpbGZsb3d8eyJWIjoiMC4wLjAwMDAiLCJQIjoiV2luMzIiLCJBTiI6Ik1haWwiLCJXVCI6Mn0%3D%7C3000%7C%7C%7C&amp;sdata=AKQj9zfkEy84c3GvHKNLIPBKdU2cAaCuDGbhYMdwrFY%3D&amp;reserved=0" TargetMode="External"/><Relationship Id="rId4" Type="http://schemas.openxmlformats.org/officeDocument/2006/relationships/hyperlink" Target="https://gbr01.safelinks.protection.outlook.com/?url=https%3A%2F%2Fbhrvhc.cirqahosting.com%2Fcirqa-web-app%2F&amp;data=05%7C02%7CHeidi.Wilding%40elht.nhs.uk%7Cb1b475b42c674f717bc008dbfbf7a830%7C54665a92e1a64511b0ad0b09676d158e%7C0%7C0%7C638380813313324209%7CUnknown%7CTWFpbGZsb3d8eyJWIjoiMC4wLjAwMDAiLCJQIjoiV2luMzIiLCJBTiI6Ik1haWwiLCJXVCI6Mn0%3D%7C3000%7C%7C%7C&amp;sdata=jVcLt6ObfiKL%2BwyXJpuLKXKonxjOfjh35rEno37%2FXKk%3D&amp;reserved=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researchgate.net/publication/333949231_Academic_factors_in_medical_recruitment_evidence_to_support_improvements_in_medical_recruitment_and_retention_by_improving_the_academic_content_in_medical_posts_On_behalf_of_Medical_Academic_Staff_Com" TargetMode="External"/><Relationship Id="rId3" Type="http://schemas.openxmlformats.org/officeDocument/2006/relationships/hyperlink" Target="https://onlinelibrary.wiley.com/doi/10.1111/jep.13118" TargetMode="External"/><Relationship Id="rId7" Type="http://schemas.openxmlformats.org/officeDocument/2006/relationships/hyperlink" Target="https://pubmed.ncbi.nlm.nih.gov/19468093/"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pubmed.ncbi.nlm.nih.gov/27797935/" TargetMode="External"/><Relationship Id="rId11" Type="http://schemas.openxmlformats.org/officeDocument/2006/relationships/image" Target="../media/image7.png"/><Relationship Id="rId5" Type="http://schemas.openxmlformats.org/officeDocument/2006/relationships/hyperlink" Target="https://pubmed.ncbi.nlm.nih.gov/29438805/" TargetMode="External"/><Relationship Id="rId10" Type="http://schemas.openxmlformats.org/officeDocument/2006/relationships/hyperlink" Target="https://pubmed.ncbi.nlm.nih.gov/26656023/" TargetMode="External"/><Relationship Id="rId4" Type="http://schemas.openxmlformats.org/officeDocument/2006/relationships/hyperlink" Target="https://pubmed.ncbi.nlm.nih.gov/25719608/" TargetMode="External"/><Relationship Id="rId9" Type="http://schemas.openxmlformats.org/officeDocument/2006/relationships/hyperlink" Target="https://www.medschools.ac.uk/media/3004/health_of_the_nation_aw_accessible.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esearch@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elht.nhs.uk/researc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Revalidation@elht.nhs.u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gbr01.safelinks.protection.outlook.com/?url=https%3A%2F%2Felhtnhsuk.sharepoint.com%2Fsites%2FInclusion%2FSitePages%2FDisability-and-Wellness-Network-(DAWN).aspx&amp;data=05%7C02%7CHeidi.Wilding%40elht.nhs.uk%7Cc58ced6e93cf4ce191d008dbfbd59288%7C54665a92e1a64511b0ad0b09676d158e%7C0%7C0%7C638380666929610321%7CUnknown%7CTWFpbGZsb3d8eyJWIjoiMC4wLjAwMDAiLCJQIjoiV2luMzIiLCJBTiI6Ik1haWwiLCJXVCI6Mn0%3D%7C3000%7C%7C%7C&amp;sdata=1FTWrN9Zx2SZudey982xNWSR6YkXnSvYUANR8UDu9Vs%3D&amp;reserved=0" TargetMode="External"/><Relationship Id="rId4" Type="http://schemas.openxmlformats.org/officeDocument/2006/relationships/hyperlink" Target="mailto:DisabilityNetwork@elht.nhs.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nazir.makda@elht.nhs.uk" TargetMode="External"/><Relationship Id="rId3" Type="http://schemas.openxmlformats.org/officeDocument/2006/relationships/image" Target="../media/image6.png"/><Relationship Id="rId7" Type="http://schemas.openxmlformats.org/officeDocument/2006/relationships/hyperlink" Target="mailto:arif.patel@elht.nhs.uk" TargetMode="Externa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arry.williams@elht.nhs.uk" TargetMode="External"/><Relationship Id="rId11" Type="http://schemas.openxmlformats.org/officeDocument/2006/relationships/hyperlink" Target="mailto:lorraine.atherton@elht.nhs.uk" TargetMode="External"/><Relationship Id="rId5" Type="http://schemas.openxmlformats.org/officeDocument/2006/relationships/hyperlink" Target="mailto:dominic.sebastian@elht.nhs.uk" TargetMode="External"/><Relationship Id="rId10" Type="http://schemas.openxmlformats.org/officeDocument/2006/relationships/hyperlink" Target="mailto:martyn.pugh@elht.nhs.uk" TargetMode="External"/><Relationship Id="rId4" Type="http://schemas.openxmlformats.org/officeDocument/2006/relationships/hyperlink" Target="mailto:uma.krishnamoorthy@elht.nhs.uk" TargetMode="External"/><Relationship Id="rId9" Type="http://schemas.openxmlformats.org/officeDocument/2006/relationships/hyperlink" Target="mailto:DisabilityNetwork@elht.nhs.uk"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Fiona.lamb@elht.nhs.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Farida.daud@elht.nhs.uk" TargetMode="External"/><Relationship Id="rId5" Type="http://schemas.openxmlformats.org/officeDocument/2006/relationships/hyperlink" Target="mailto:uma.krishnamoorthy@elht.nhs.uk" TargetMode="External"/><Relationship Id="rId4" Type="http://schemas.openxmlformats.org/officeDocument/2006/relationships/hyperlink" Target="mailto:emma.schofield@elht.nhs.uk"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belonging@elht.nhs.uk" TargetMode="External"/><Relationship Id="rId5" Type="http://schemas.openxmlformats.org/officeDocument/2006/relationships/hyperlink" Target="mailto:oladunni.akinbulumo@elht.nhs.uk" TargetMode="External"/><Relationship Id="rId4" Type="http://schemas.openxmlformats.org/officeDocument/2006/relationships/hyperlink" Target="mailto:cini.suresh@elht.nhs.uk"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lhtnhsuk.sharepoint.com/sites/MuslimEmployeenetwork?CT=1662995331440&amp;OR=OWA-NT&amp;CID=baf35345-2e0d-3dc1-da69-15b6f5721704" TargetMode="External"/><Relationship Id="rId3" Type="http://schemas.openxmlformats.org/officeDocument/2006/relationships/hyperlink" Target="https://elhtnhsuk.sharepoint.com/sites/Inclusion/SitePages/Families-and-Carers-Staff-Network.aspx" TargetMode="External"/><Relationship Id="rId7" Type="http://schemas.openxmlformats.org/officeDocument/2006/relationships/hyperlink" Target="https://elhtnhsuk.sharepoint.com/:u:/r/sites/Inclusion/SitePages/Mental-Health-Network.aspx?csf=1&amp;web=1&amp;e=kvnnUm"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elhtnhsuk.sharepoint.com/sites/Inclusion/SitePages/Overseas-Nurses.aspx" TargetMode="External"/><Relationship Id="rId11" Type="http://schemas.openxmlformats.org/officeDocument/2006/relationships/image" Target="../media/image7.png"/><Relationship Id="rId5" Type="http://schemas.openxmlformats.org/officeDocument/2006/relationships/hyperlink" Target="https://elhtnhsuk.sharepoint.com/sites/LGBTQ" TargetMode="External"/><Relationship Id="rId10" Type="http://schemas.openxmlformats.org/officeDocument/2006/relationships/image" Target="../media/image6.png"/><Relationship Id="rId4" Type="http://schemas.openxmlformats.org/officeDocument/2006/relationships/hyperlink" Target="https://elhtnhsuk.sharepoint.com/sites/BME?e=1%253a91ee54d370d3404cb70ca0d51aa80799&amp;CT=1661175482320&amp;OR=OWA-NT&amp;CID=4e2e12b2-b6d6-6ae5-08d9-b39b1492c3fe" TargetMode="External"/><Relationship Id="rId9" Type="http://schemas.openxmlformats.org/officeDocument/2006/relationships/hyperlink" Target="https://elhtnhsuk.sharepoint.com/sites/Inclusion/SitePages/Women's-Network.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Communications Data Centre\Communications\#Branding\ELHT Logos 2020\Working Document Files\ELHT logo_no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900" y="0"/>
            <a:ext cx="35941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540" y="2179597"/>
            <a:ext cx="8496944" cy="707886"/>
          </a:xfrm>
          <a:prstGeom prst="rect">
            <a:avLst/>
          </a:prstGeom>
          <a:noFill/>
        </p:spPr>
        <p:txBody>
          <a:bodyPr wrap="square" rtlCol="0">
            <a:spAutoFit/>
          </a:bodyPr>
          <a:lstStyle/>
          <a:p>
            <a:r>
              <a:rPr lang="en-GB" sz="4000" b="1" dirty="0">
                <a:solidFill>
                  <a:srgbClr val="0070C0"/>
                </a:solidFill>
                <a:latin typeface="Arial" panose="020B0604020202020204" pitchFamily="34" charset="0"/>
                <a:cs typeface="Arial" panose="020B0604020202020204" pitchFamily="34" charset="0"/>
              </a:rPr>
              <a:t>Trust Induction Information 2024</a:t>
            </a:r>
            <a:endParaRPr lang="en-GB" sz="5400" b="1"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62540" y="3140968"/>
            <a:ext cx="7776864" cy="872034"/>
          </a:xfrm>
          <a:prstGeom prst="rect">
            <a:avLst/>
          </a:prstGeom>
          <a:noFill/>
        </p:spPr>
        <p:txBody>
          <a:bodyPr wrap="square" rtlCol="0">
            <a:spAutoFit/>
          </a:bodyPr>
          <a:lstStyle/>
          <a:p>
            <a:pPr>
              <a:lnSpc>
                <a:spcPct val="150000"/>
              </a:lnSpc>
            </a:pPr>
            <a:r>
              <a:rPr lang="en-GB" dirty="0">
                <a:solidFill>
                  <a:srgbClr val="0070C0"/>
                </a:solidFill>
                <a:latin typeface="Arial" panose="020B0604020202020204" pitchFamily="34" charset="0"/>
                <a:cs typeface="Arial" panose="020B0604020202020204" pitchFamily="34" charset="0"/>
              </a:rPr>
              <a:t>“To be a great Trust providing the best possible safe, personal and effective healthcare to the people of East Lancashire”.</a:t>
            </a:r>
            <a:endParaRPr lang="en-GB" sz="2400"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86473"/>
            <a:ext cx="9144000" cy="2371527"/>
          </a:xfrm>
          <a:prstGeom prst="rect">
            <a:avLst/>
          </a:prstGeom>
        </p:spPr>
      </p:pic>
      <p:pic>
        <p:nvPicPr>
          <p:cNvPr id="3" name="Picture 2" descr="L:\Communications Data Centre\Communications\#Branding\SPE\SPE_logo_WHITE_1000x105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40" y="6348685"/>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4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3EE8BF-57AC-E30C-E75F-D740A201B58B}"/>
              </a:ext>
            </a:extLst>
          </p:cNvPr>
          <p:cNvGraphicFramePr>
            <a:graphicFrameLocks noGrp="1"/>
          </p:cNvGraphicFramePr>
          <p:nvPr>
            <p:extLst>
              <p:ext uri="{D42A27DB-BD31-4B8C-83A1-F6EECF244321}">
                <p14:modId xmlns:p14="http://schemas.microsoft.com/office/powerpoint/2010/main" val="2246206086"/>
              </p:ext>
            </p:extLst>
          </p:nvPr>
        </p:nvGraphicFramePr>
        <p:xfrm>
          <a:off x="107504" y="260648"/>
          <a:ext cx="9036496" cy="4033256"/>
        </p:xfrm>
        <a:graphic>
          <a:graphicData uri="http://schemas.openxmlformats.org/drawingml/2006/table">
            <a:tbl>
              <a:tblPr bandRow="1">
                <a:tableStyleId>{5C22544A-7EE6-4342-B048-85BDC9FD1C3A}</a:tableStyleId>
              </a:tblPr>
              <a:tblGrid>
                <a:gridCol w="9036496">
                  <a:extLst>
                    <a:ext uri="{9D8B030D-6E8A-4147-A177-3AD203B41FA5}">
                      <a16:colId xmlns:a16="http://schemas.microsoft.com/office/drawing/2014/main" val="1330436334"/>
                    </a:ext>
                  </a:extLst>
                </a:gridCol>
              </a:tblGrid>
              <a:tr h="497576">
                <a:tc>
                  <a:txBody>
                    <a:bodyPr/>
                    <a:lstStyle/>
                    <a:p>
                      <a:pPr lvl="1" algn="ctr" rtl="0" fontAlgn="t"/>
                      <a:r>
                        <a:rPr lang="en-US" sz="2400" b="1" dirty="0">
                          <a:solidFill>
                            <a:srgbClr val="005EB8"/>
                          </a:solidFill>
                          <a:effectLst/>
                          <a:latin typeface="Arial"/>
                        </a:rPr>
                        <a:t>RPE, FFP3 Mask Fit Testing</a:t>
                      </a:r>
                      <a:endParaRPr lang="en-US" sz="2400" dirty="0">
                        <a:solidFill>
                          <a:srgbClr val="005EB8"/>
                        </a:solidFill>
                        <a:effectLst/>
                        <a:latin typeface="Arial"/>
                      </a:endParaRPr>
                    </a:p>
                  </a:txBody>
                  <a:tcPr>
                    <a:lnL>
                      <a:noFill/>
                    </a:lnL>
                    <a:lnR>
                      <a:noFill/>
                    </a:lnR>
                    <a:lnT>
                      <a:noFill/>
                    </a:lnT>
                    <a:lnB>
                      <a:noFill/>
                    </a:lnB>
                    <a:solidFill>
                      <a:srgbClr val="FFFFFF"/>
                    </a:solidFill>
                  </a:tcPr>
                </a:tc>
                <a:extLst>
                  <a:ext uri="{0D108BD9-81ED-4DB2-BD59-A6C34878D82A}">
                    <a16:rowId xmlns:a16="http://schemas.microsoft.com/office/drawing/2014/main" val="85414633"/>
                  </a:ext>
                </a:extLst>
              </a:tr>
              <a:tr h="3534872">
                <a:tc>
                  <a:txBody>
                    <a:bodyPr/>
                    <a:lstStyle/>
                    <a:p>
                      <a:pPr algn="l" rtl="0" fontAlgn="t">
                        <a:spcAft>
                          <a:spcPts val="600"/>
                        </a:spcAft>
                      </a:pPr>
                      <a:r>
                        <a:rPr lang="en-US" sz="1800" dirty="0">
                          <a:solidFill>
                            <a:srgbClr val="000000"/>
                          </a:solidFill>
                          <a:effectLst/>
                          <a:highlight>
                            <a:srgbClr val="FFFFFF"/>
                          </a:highlight>
                          <a:latin typeface="Arial"/>
                        </a:rPr>
                        <a:t>All relevant staff attending induction will be FFP3 mask Fit Tested in line with mandatory training. Please note where possible, staff must be clean shaven 8hrs pre fit test. Therefore, those able, must shave the morning of induction. Please also note pre fit testing staff must not eat (including sweets) or drink anything other than water 30 minutes pre test. Note that staff must not smoke, vape, chew gum or clean their teeth 60 minutes pre test, therefore check before all breaks when your fit test is potentially planned for. This is to save having to return later in the day. The fit test team will try to fit for two types of FFP3 masks. In the event this is not possible, an appointment will be made for a second mask on the day.</a:t>
                      </a:r>
                    </a:p>
                    <a:p>
                      <a:pPr algn="ctr" rtl="0" fontAlgn="t">
                        <a:spcAft>
                          <a:spcPts val="600"/>
                        </a:spcAft>
                      </a:pPr>
                      <a:r>
                        <a:rPr lang="en-US" sz="1800" b="1" dirty="0">
                          <a:solidFill>
                            <a:srgbClr val="000000"/>
                          </a:solidFill>
                          <a:effectLst/>
                          <a:highlight>
                            <a:srgbClr val="FFFFFF"/>
                          </a:highlight>
                          <a:latin typeface="Arial"/>
                        </a:rPr>
                        <a:t>Please note those staff working on the Trust Bank will not be allowed to book shifts until the mandatory fit testing is complete.</a:t>
                      </a:r>
                    </a:p>
                    <a:p>
                      <a:pPr algn="ctr" rtl="0" fontAlgn="t">
                        <a:spcAft>
                          <a:spcPts val="600"/>
                        </a:spcAft>
                      </a:pPr>
                      <a:r>
                        <a:rPr lang="en-US" sz="1800" dirty="0">
                          <a:solidFill>
                            <a:srgbClr val="000000"/>
                          </a:solidFill>
                          <a:effectLst/>
                          <a:highlight>
                            <a:srgbClr val="FFFFFF"/>
                          </a:highlight>
                          <a:latin typeface="Arial"/>
                        </a:rPr>
                        <a:t>If you have any questions/concerns, please email </a:t>
                      </a:r>
                      <a:r>
                        <a:rPr lang="en-US" sz="1800" u="sng" dirty="0">
                          <a:solidFill>
                            <a:srgbClr val="467886"/>
                          </a:solidFill>
                          <a:effectLst/>
                          <a:highlight>
                            <a:srgbClr val="FFFFFF"/>
                          </a:highlight>
                          <a:latin typeface="Arial"/>
                          <a:hlinkClick r:id="rId2"/>
                        </a:rPr>
                        <a:t>fitmasktesting@elht.nhs.uk</a:t>
                      </a:r>
                      <a:endParaRPr lang="en-US" dirty="0"/>
                    </a:p>
                  </a:txBody>
                  <a:tcPr>
                    <a:lnL>
                      <a:noFill/>
                    </a:lnL>
                    <a:lnR>
                      <a:noFill/>
                    </a:lnR>
                    <a:lnT>
                      <a:noFill/>
                    </a:lnT>
                    <a:lnB>
                      <a:noFill/>
                    </a:lnB>
                    <a:solidFill>
                      <a:srgbClr val="FFFFFF"/>
                    </a:solidFill>
                  </a:tcPr>
                </a:tc>
                <a:extLst>
                  <a:ext uri="{0D108BD9-81ED-4DB2-BD59-A6C34878D82A}">
                    <a16:rowId xmlns:a16="http://schemas.microsoft.com/office/drawing/2014/main" val="2947698660"/>
                  </a:ext>
                </a:extLst>
              </a:tr>
            </a:tbl>
          </a:graphicData>
        </a:graphic>
      </p:graphicFrame>
      <p:pic>
        <p:nvPicPr>
          <p:cNvPr id="3" name="Picture 2">
            <a:extLst>
              <a:ext uri="{FF2B5EF4-FFF2-40B4-BE49-F238E27FC236}">
                <a16:creationId xmlns:a16="http://schemas.microsoft.com/office/drawing/2014/main" id="{3A44C590-DA34-26EF-56A6-A2FCB1F174FE}"/>
              </a:ext>
            </a:extLst>
          </p:cNvPr>
          <p:cNvPicPr>
            <a:picLocks noChangeAspect="1"/>
          </p:cNvPicPr>
          <p:nvPr/>
        </p:nvPicPr>
        <p:blipFill>
          <a:blip r:embed="rId3"/>
          <a:stretch>
            <a:fillRect/>
          </a:stretch>
        </p:blipFill>
        <p:spPr>
          <a:xfrm>
            <a:off x="0" y="5919122"/>
            <a:ext cx="9144000" cy="937260"/>
          </a:xfrm>
          <a:prstGeom prst="rect">
            <a:avLst/>
          </a:prstGeom>
        </p:spPr>
      </p:pic>
      <p:pic>
        <p:nvPicPr>
          <p:cNvPr id="5" name="Picture 4">
            <a:extLst>
              <a:ext uri="{FF2B5EF4-FFF2-40B4-BE49-F238E27FC236}">
                <a16:creationId xmlns:a16="http://schemas.microsoft.com/office/drawing/2014/main" id="{A8384199-7B17-7458-1C0D-E6B1562C2D56}"/>
              </a:ext>
            </a:extLst>
          </p:cNvPr>
          <p:cNvPicPr>
            <a:picLocks noChangeAspect="1"/>
          </p:cNvPicPr>
          <p:nvPr/>
        </p:nvPicPr>
        <p:blipFill>
          <a:blip r:embed="rId4"/>
          <a:stretch>
            <a:fillRect/>
          </a:stretch>
        </p:blipFill>
        <p:spPr>
          <a:xfrm>
            <a:off x="2771800" y="4293904"/>
            <a:ext cx="3871296" cy="1871634"/>
          </a:xfrm>
          <a:prstGeom prst="rect">
            <a:avLst/>
          </a:prstGeom>
        </p:spPr>
      </p:pic>
    </p:spTree>
    <p:extLst>
      <p:ext uri="{BB962C8B-B14F-4D97-AF65-F5344CB8AC3E}">
        <p14:creationId xmlns:p14="http://schemas.microsoft.com/office/powerpoint/2010/main" val="51128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Communications and Engagement</a:t>
            </a:r>
          </a:p>
        </p:txBody>
      </p:sp>
      <p:sp>
        <p:nvSpPr>
          <p:cNvPr id="4" name="TextBox 3"/>
          <p:cNvSpPr txBox="1"/>
          <p:nvPr/>
        </p:nvSpPr>
        <p:spPr>
          <a:xfrm>
            <a:off x="513452" y="908720"/>
            <a:ext cx="8029730" cy="5277600"/>
          </a:xfrm>
          <a:prstGeom prst="rect">
            <a:avLst/>
          </a:prstGeom>
          <a:noFill/>
        </p:spPr>
        <p:txBody>
          <a:bodyPr wrap="square" numCol="2" spcCol="180000" rtlCol="0">
            <a:noAutofit/>
          </a:bodyPr>
          <a:lstStyle/>
          <a:p>
            <a:pPr>
              <a:lnSpc>
                <a:spcPct val="150000"/>
              </a:lnSpc>
              <a:spcAft>
                <a:spcPts val="800"/>
              </a:spcAft>
            </a:pPr>
            <a:r>
              <a:rPr lang="en-GB" sz="1150" dirty="0">
                <a:latin typeface="Arial" panose="020B0604020202020204" pitchFamily="34" charset="0"/>
                <a:cs typeface="Arial" panose="020B0604020202020204" pitchFamily="34" charset="0"/>
              </a:rPr>
              <a:t>The Communications Team performs a pivotal role at the Trust, engaging with our internal stakeholders of staff and volunteers and external audiences including patients, visitors and all members of the public within our community.</a:t>
            </a:r>
          </a:p>
          <a:p>
            <a:pPr>
              <a:lnSpc>
                <a:spcPct val="150000"/>
              </a:lnSpc>
              <a:spcAft>
                <a:spcPts val="800"/>
              </a:spcAft>
            </a:pPr>
            <a:r>
              <a:rPr lang="en-GB" sz="1150" dirty="0">
                <a:latin typeface="Arial" panose="020B0604020202020204" pitchFamily="34" charset="0"/>
                <a:cs typeface="Arial" panose="020B0604020202020204" pitchFamily="34" charset="0"/>
              </a:rPr>
              <a:t>We manage the development of our central communication channels, as well as working on campaigns that inform a wide range of audiences, from our own staff, partners and students, to the local community and many varied influencers, public figures and bodies, and the media.</a:t>
            </a:r>
          </a:p>
          <a:p>
            <a:pPr>
              <a:lnSpc>
                <a:spcPct val="150000"/>
              </a:lnSpc>
            </a:pPr>
            <a:r>
              <a:rPr lang="en-GB" sz="1150" dirty="0">
                <a:latin typeface="Arial" panose="020B0604020202020204" pitchFamily="34" charset="0"/>
                <a:cs typeface="Arial" panose="020B0604020202020204" pitchFamily="34" charset="0"/>
              </a:rPr>
              <a:t>The Communications Team has a wide-ranging remit for all aspects of internal and external communications including:</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Strategic communications</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Media relations</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External communications</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Internal communications</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Corporate identity</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Charity and Fundraising activities</a:t>
            </a:r>
          </a:p>
          <a:p>
            <a:pPr marL="171450" indent="-171450">
              <a:lnSpc>
                <a:spcPct val="150000"/>
              </a:lnSpc>
              <a:spcAft>
                <a:spcPts val="800"/>
              </a:spcAft>
              <a:buFont typeface="Arial" panose="020B0604020202020204" pitchFamily="34" charset="0"/>
              <a:buChar char="•"/>
            </a:pPr>
            <a:r>
              <a:rPr lang="en-GB" sz="1150" dirty="0">
                <a:latin typeface="Arial" panose="020B0604020202020204" pitchFamily="34" charset="0"/>
                <a:cs typeface="Arial" panose="020B0604020202020204" pitchFamily="34" charset="0"/>
              </a:rPr>
              <a:t>Stakeholder engagement</a:t>
            </a:r>
          </a:p>
          <a:p>
            <a:pPr>
              <a:lnSpc>
                <a:spcPct val="150000"/>
              </a:lnSpc>
              <a:spcAft>
                <a:spcPts val="800"/>
              </a:spcAft>
            </a:pPr>
            <a:r>
              <a:rPr lang="en-GB" sz="1150" dirty="0">
                <a:latin typeface="Arial" panose="020B0604020202020204" pitchFamily="34" charset="0"/>
                <a:cs typeface="Arial" panose="020B0604020202020204" pitchFamily="34" charset="0"/>
              </a:rPr>
              <a:t>We also help the media access information and ask questions about ELHT. We deal with requests for interviews, filming and photography of our staff and our sites. We aim to respond positively, openly and promptly to all reasonable media requests. If you are contacted by the media, please direct them to contact us.</a:t>
            </a:r>
          </a:p>
          <a:p>
            <a:pPr>
              <a:lnSpc>
                <a:spcPct val="150000"/>
              </a:lnSpc>
              <a:spcAft>
                <a:spcPts val="800"/>
              </a:spcAft>
            </a:pPr>
            <a:r>
              <a:rPr lang="en-GB" sz="1150" dirty="0">
                <a:latin typeface="Arial" panose="020B0604020202020204" pitchFamily="34" charset="0"/>
                <a:cs typeface="Arial" panose="020B0604020202020204" pitchFamily="34" charset="0"/>
              </a:rPr>
              <a:t>We actively promote the exciting and ground-breaking developments made by our staff, including UK and world firsts.</a:t>
            </a:r>
          </a:p>
          <a:p>
            <a:pPr>
              <a:lnSpc>
                <a:spcPct val="150000"/>
              </a:lnSpc>
              <a:spcAft>
                <a:spcPts val="800"/>
              </a:spcAft>
            </a:pPr>
            <a:r>
              <a:rPr lang="en-GB" sz="1200" b="1" dirty="0">
                <a:latin typeface="Arial" panose="020B0604020202020204" pitchFamily="34" charset="0"/>
                <a:cs typeface="Arial" panose="020B0604020202020204" pitchFamily="34" charset="0"/>
              </a:rPr>
              <a:t>Contact us on </a:t>
            </a:r>
            <a:r>
              <a:rPr lang="en-GB" sz="1200" b="1" dirty="0">
                <a:latin typeface="Arial" panose="020B0604020202020204" pitchFamily="34" charset="0"/>
                <a:cs typeface="Arial" panose="020B0604020202020204" pitchFamily="34" charset="0"/>
                <a:hlinkClick r:id="rId3"/>
              </a:rPr>
              <a:t>communications@elht.nhs.uk</a:t>
            </a:r>
            <a:r>
              <a:rPr lang="en-GB" sz="1200" b="1" dirty="0">
                <a:latin typeface="Arial" panose="020B0604020202020204" pitchFamily="34" charset="0"/>
                <a:cs typeface="Arial" panose="020B0604020202020204" pitchFamily="34" charset="0"/>
              </a:rPr>
              <a:t> for all your communications needs!</a:t>
            </a:r>
          </a:p>
        </p:txBody>
      </p:sp>
      <p:pic>
        <p:nvPicPr>
          <p:cNvPr id="5" name="Picture 4">
            <a:extLst>
              <a:ext uri="{FF2B5EF4-FFF2-40B4-BE49-F238E27FC236}">
                <a16:creationId xmlns:a16="http://schemas.microsoft.com/office/drawing/2014/main" id="{2EC53C35-8233-D88C-CD27-BF4299342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90590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7C8461D-2B02-4D6A-A981-83E23A032CE7}"/>
              </a:ext>
            </a:extLst>
          </p:cNvPr>
          <p:cNvSpPr txBox="1">
            <a:spLocks noChangeArrowheads="1"/>
          </p:cNvSpPr>
          <p:nvPr/>
        </p:nvSpPr>
        <p:spPr>
          <a:xfrm>
            <a:off x="98143" y="45253"/>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Our internal communications channels</a:t>
            </a:r>
            <a:endParaRPr lang="en-US" sz="2400" b="1" dirty="0">
              <a:solidFill>
                <a:srgbClr val="0070C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8760968"/>
              </p:ext>
            </p:extLst>
          </p:nvPr>
        </p:nvGraphicFramePr>
        <p:xfrm>
          <a:off x="133369" y="548680"/>
          <a:ext cx="8831118" cy="5988288"/>
        </p:xfrm>
        <a:graphic>
          <a:graphicData uri="http://schemas.openxmlformats.org/drawingml/2006/table">
            <a:tbl>
              <a:tblPr firstRow="1" firstCol="1" bandRow="1">
                <a:tableStyleId>{2D5ABB26-0587-4C30-8999-92F81FD0307C}</a:tableStyleId>
              </a:tblPr>
              <a:tblGrid>
                <a:gridCol w="984690">
                  <a:extLst>
                    <a:ext uri="{9D8B030D-6E8A-4147-A177-3AD203B41FA5}">
                      <a16:colId xmlns:a16="http://schemas.microsoft.com/office/drawing/2014/main" val="20000"/>
                    </a:ext>
                  </a:extLst>
                </a:gridCol>
                <a:gridCol w="3487300">
                  <a:extLst>
                    <a:ext uri="{9D8B030D-6E8A-4147-A177-3AD203B41FA5}">
                      <a16:colId xmlns:a16="http://schemas.microsoft.com/office/drawing/2014/main" val="20001"/>
                    </a:ext>
                  </a:extLst>
                </a:gridCol>
                <a:gridCol w="2179564">
                  <a:extLst>
                    <a:ext uri="{9D8B030D-6E8A-4147-A177-3AD203B41FA5}">
                      <a16:colId xmlns:a16="http://schemas.microsoft.com/office/drawing/2014/main" val="20002"/>
                    </a:ext>
                  </a:extLst>
                </a:gridCol>
                <a:gridCol w="2179564">
                  <a:extLst>
                    <a:ext uri="{9D8B030D-6E8A-4147-A177-3AD203B41FA5}">
                      <a16:colId xmlns:a16="http://schemas.microsoft.com/office/drawing/2014/main" val="20003"/>
                    </a:ext>
                  </a:extLst>
                </a:gridCol>
              </a:tblGrid>
              <a:tr h="321700">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Channel</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Frequency and Process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Purpose</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Points to Consider</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extLst>
                  <a:ext uri="{0D108BD9-81ED-4DB2-BD59-A6C34878D82A}">
                    <a16:rowId xmlns:a16="http://schemas.microsoft.com/office/drawing/2014/main" val="10000"/>
                  </a:ext>
                </a:extLst>
              </a:tr>
              <a:tr h="1170478">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News Bulletin</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Issued twice weekly on a Tuesday and Thursday via all user email and added to SharePoint.</a:t>
                      </a:r>
                    </a:p>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Requests for inclusion come through the Communications inbox after authorisation from the relevant senior manager.</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To cascade urgent important messages which has an immediate impact or call for action.</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Managers and supervisors must ensure non-PC based staff have access to the information.</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70776">
                <a:tc>
                  <a:txBody>
                    <a:bodyPr/>
                    <a:lstStyle/>
                    <a:p>
                      <a:pP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Other News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Issued weekly on a Friday.</a:t>
                      </a:r>
                    </a:p>
                    <a:p>
                      <a:pPr>
                        <a:lnSpc>
                          <a:spcPct val="150000"/>
                        </a:lnSpc>
                        <a:spcAft>
                          <a:spcPts val="1000"/>
                        </a:spcAft>
                      </a:pPr>
                      <a:r>
                        <a:rPr lang="en-GB" sz="1000" dirty="0">
                          <a:effectLst/>
                          <a:latin typeface="Arial" panose="020B0604020202020204" pitchFamily="34" charset="0"/>
                          <a:cs typeface="Arial" panose="020B0604020202020204" pitchFamily="34" charset="0"/>
                        </a:rPr>
                        <a:t>Via all user email and SharePoint.</a:t>
                      </a:r>
                    </a:p>
                    <a:p>
                      <a:pPr>
                        <a:lnSpc>
                          <a:spcPct val="150000"/>
                        </a:lnSpc>
                        <a:spcAft>
                          <a:spcPts val="1000"/>
                        </a:spcAft>
                      </a:pPr>
                      <a:r>
                        <a:rPr lang="en-GB" sz="1000" dirty="0">
                          <a:effectLst/>
                          <a:latin typeface="Arial" panose="020B0604020202020204" pitchFamily="34" charset="0"/>
                          <a:cs typeface="Arial" panose="020B0604020202020204" pitchFamily="34" charset="0"/>
                        </a:rPr>
                        <a:t>Deadline for submission is Tuesday morning.</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Good news features, service spotlights, awards and Employee/Team of the Month.</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Content should be concise and timely. </a:t>
                      </a:r>
                    </a:p>
                    <a:p>
                      <a:pPr>
                        <a:lnSpc>
                          <a:spcPct val="150000"/>
                        </a:lnSpc>
                        <a:spcAft>
                          <a:spcPts val="1000"/>
                        </a:spcAft>
                      </a:pPr>
                      <a:r>
                        <a:rPr lang="en-GB" sz="1000" dirty="0">
                          <a:effectLst/>
                          <a:latin typeface="Arial" panose="020B0604020202020204" pitchFamily="34" charset="0"/>
                          <a:cs typeface="Arial" panose="020B0604020202020204" pitchFamily="34" charset="0"/>
                        </a:rPr>
                        <a:t>Managers and supervisors must ensure non-PC based staff have access to the information.</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64332">
                <a:tc>
                  <a:txBody>
                    <a:bodyPr/>
                    <a:lstStyle/>
                    <a:p>
                      <a:pP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CEO Blog</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Weekly on a Public version issued on the external website.</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To engage with both the staff population and the general public on interesting areas of Trust life.</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The content is chosen by the Chief Executive and the Director of Communications.</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949641">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Stakeholder Brief</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Issued weekly on a Friday to</a:t>
                      </a:r>
                      <a:r>
                        <a:rPr lang="en-GB" sz="1000" baseline="0" dirty="0">
                          <a:effectLst/>
                          <a:latin typeface="Arial" panose="020B0604020202020204" pitchFamily="34" charset="0"/>
                          <a:cs typeface="Arial" panose="020B0604020202020204" pitchFamily="34" charset="0"/>
                        </a:rPr>
                        <a:t> </a:t>
                      </a:r>
                      <a:r>
                        <a:rPr lang="en-GB" sz="1000" dirty="0">
                          <a:effectLst/>
                          <a:latin typeface="Arial" panose="020B0604020202020204" pitchFamily="34" charset="0"/>
                          <a:cs typeface="Arial" panose="020B0604020202020204" pitchFamily="34" charset="0"/>
                        </a:rPr>
                        <a:t>external stakeholders and is the external version of the CEO Blog.</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Includes a weekly round-up of Trust activity including performance, good news and key messages.</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Relevant content is taken from our other publications and presented appropriately for an external audience. </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866009">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Staff Facebook group page</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A private online community.</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ea typeface="Calibri"/>
                          <a:cs typeface="Arial" panose="020B0604020202020204" pitchFamily="34" charset="0"/>
                        </a:rPr>
                        <a:t>For Trust staff to engage with each other and the Trust to discuss relevant topics and share information.</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n-GB" sz="1000" dirty="0">
                          <a:latin typeface="Arial" panose="020B0604020202020204" pitchFamily="34" charset="0"/>
                          <a:cs typeface="Arial" panose="020B0604020202020204" pitchFamily="34" charset="0"/>
                        </a:rPr>
                        <a:t>@ELHT People</a:t>
                      </a:r>
                    </a:p>
                    <a:p>
                      <a:pPr>
                        <a:lnSpc>
                          <a:spcPct val="150000"/>
                        </a:lnSpc>
                        <a:spcAft>
                          <a:spcPts val="1000"/>
                        </a:spcAft>
                      </a:pP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625856"/>
                  </a:ext>
                </a:extLst>
              </a:tr>
            </a:tbl>
          </a:graphicData>
        </a:graphic>
      </p:graphicFrame>
    </p:spTree>
    <p:extLst>
      <p:ext uri="{BB962C8B-B14F-4D97-AF65-F5344CB8AC3E}">
        <p14:creationId xmlns:p14="http://schemas.microsoft.com/office/powerpoint/2010/main" val="422824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Our internal communications channels</a:t>
            </a:r>
            <a:endParaRPr lang="en-US" sz="2400" b="1" dirty="0">
              <a:solidFill>
                <a:srgbClr val="0070C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72204292"/>
              </p:ext>
            </p:extLst>
          </p:nvPr>
        </p:nvGraphicFramePr>
        <p:xfrm>
          <a:off x="539552" y="1052736"/>
          <a:ext cx="8006074" cy="5367313"/>
        </p:xfrm>
        <a:graphic>
          <a:graphicData uri="http://schemas.openxmlformats.org/drawingml/2006/table">
            <a:tbl>
              <a:tblPr firstRow="1" firstCol="1" bandRow="1">
                <a:tableStyleId>{5C22544A-7EE6-4342-B048-85BDC9FD1C3A}</a:tableStyleId>
              </a:tblPr>
              <a:tblGrid>
                <a:gridCol w="1440161">
                  <a:extLst>
                    <a:ext uri="{9D8B030D-6E8A-4147-A177-3AD203B41FA5}">
                      <a16:colId xmlns:a16="http://schemas.microsoft.com/office/drawing/2014/main" val="20000"/>
                    </a:ext>
                  </a:extLst>
                </a:gridCol>
                <a:gridCol w="1800199">
                  <a:extLst>
                    <a:ext uri="{9D8B030D-6E8A-4147-A177-3AD203B41FA5}">
                      <a16:colId xmlns:a16="http://schemas.microsoft.com/office/drawing/2014/main" val="20001"/>
                    </a:ext>
                  </a:extLst>
                </a:gridCol>
                <a:gridCol w="2448273">
                  <a:extLst>
                    <a:ext uri="{9D8B030D-6E8A-4147-A177-3AD203B41FA5}">
                      <a16:colId xmlns:a16="http://schemas.microsoft.com/office/drawing/2014/main" val="20002"/>
                    </a:ext>
                  </a:extLst>
                </a:gridCol>
                <a:gridCol w="2317441">
                  <a:extLst>
                    <a:ext uri="{9D8B030D-6E8A-4147-A177-3AD203B41FA5}">
                      <a16:colId xmlns:a16="http://schemas.microsoft.com/office/drawing/2014/main" val="20003"/>
                    </a:ext>
                  </a:extLst>
                </a:gridCol>
              </a:tblGrid>
              <a:tr h="296004">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Channel</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Frequency and Process</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Purpose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Points to Consider</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extLst>
                  <a:ext uri="{0D108BD9-81ED-4DB2-BD59-A6C34878D82A}">
                    <a16:rowId xmlns:a16="http://schemas.microsoft.com/office/drawing/2014/main" val="10000"/>
                  </a:ext>
                </a:extLst>
              </a:tr>
              <a:tr h="1000140">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All User Email</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As and when necessary.</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Email request to Communications inbox with Senior Manager authorisation.</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To cascade urgent important messages which has immediate impact or call for action.</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Must be relevant to 85% of Trust population.</a:t>
                      </a: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Not to be overused in order to ensure prominence of communication. </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Managers and supervisors must ensure non-PC based staff have access to the information.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08112">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OLI Home Page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When necessary.</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Email request to Communications inbox.</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Content must be available.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To cascade urgent important messages which has immediate impact or call for action.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Content should be concise and images of good quality.</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Managers and supervisors must ensure non-PC based staff have access to the information.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08112">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Staff App</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When necessary an</a:t>
                      </a:r>
                      <a:r>
                        <a:rPr lang="en-GB" sz="1000" baseline="0" dirty="0">
                          <a:solidFill>
                            <a:schemeClr val="tx1"/>
                          </a:solidFill>
                          <a:effectLst/>
                          <a:latin typeface="Arial" panose="020B0604020202020204" pitchFamily="34" charset="0"/>
                          <a:ea typeface="Calibri"/>
                          <a:cs typeface="Arial" panose="020B0604020202020204" pitchFamily="34" charset="0"/>
                        </a:rPr>
                        <a:t> e</a:t>
                      </a:r>
                      <a:r>
                        <a:rPr lang="en-GB" sz="1000" dirty="0">
                          <a:solidFill>
                            <a:schemeClr val="tx1"/>
                          </a:solidFill>
                          <a:effectLst/>
                          <a:latin typeface="Arial" panose="020B0604020202020204" pitchFamily="34" charset="0"/>
                          <a:ea typeface="Calibri"/>
                          <a:cs typeface="Arial" panose="020B0604020202020204" pitchFamily="34" charset="0"/>
                        </a:rPr>
                        <a:t>mail request is sent to Communications inbox.</a:t>
                      </a:r>
                    </a:p>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Content must be available.</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To cascade a cross-section of messages and information and used as part of a full communications plan.</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Content needs to be uploaded to OLI or website prior to message being issued.</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08112">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Electronic screens</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As required.</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A cost effective way to promote corporate messages and initiatives.</a:t>
                      </a:r>
                    </a:p>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Supports the de-clutter, infection control and dementia friendly environments.</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For longer campaign promotion, minimal wording (only viewed for 20 sec).</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105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Using social media in a corporate setting</a:t>
            </a:r>
          </a:p>
        </p:txBody>
      </p:sp>
      <p:sp>
        <p:nvSpPr>
          <p:cNvPr id="4" name="TextBox 3"/>
          <p:cNvSpPr txBox="1"/>
          <p:nvPr/>
        </p:nvSpPr>
        <p:spPr>
          <a:xfrm>
            <a:off x="467544" y="959712"/>
            <a:ext cx="8235012" cy="518457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Social media is a powerful tool for sending information quickly. When used appropriately social media is a brilliant way of communicating important messages about your department. However, it is important that social media pages are used professionally.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We are happy for teams to set up accounts but we do request that we have your login details and passwords in case we need to access the account for any reason. In order to monitor accounts across the Trust, we do ask that staff complete the form attached. Keeping track of the accounts means that we can ensure that the dignity and privacy of our patients and our staff are protected. It also allows us to offer any support or guidance.</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200" b="1" dirty="0">
                <a:solidFill>
                  <a:srgbClr val="0070C0"/>
                </a:solidFill>
                <a:latin typeface="Arial" panose="020B0604020202020204" pitchFamily="34" charset="0"/>
                <a:cs typeface="Arial" panose="020B0604020202020204" pitchFamily="34" charset="0"/>
              </a:rPr>
              <a:t>Social media use guidance</a:t>
            </a:r>
          </a:p>
          <a:p>
            <a:pPr>
              <a:lnSpc>
                <a:spcPct val="150000"/>
              </a:lnSpc>
            </a:pPr>
            <a:r>
              <a:rPr lang="en-GB" sz="1100" dirty="0">
                <a:latin typeface="Arial" panose="020B0604020202020204" pitchFamily="34" charset="0"/>
                <a:cs typeface="Arial" panose="020B0604020202020204" pitchFamily="34" charset="0"/>
              </a:rPr>
              <a:t>We have helpful guidelines for using social networks. They are practical tips which everyone can use for their corporate accounts and also their personal accounts. It is important that staff use common sense when communicating on social networks, paying special attention to patient confidentiality and loyalty to ELHT.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Social media means any facility for online publication and commentary, including but not limited to Facebook, Instagram, LinkedIn,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Twitter, Flickr, YouTube, Yammer, Snapchat and WhatsApp, as well as blogs, wikis, or any news sites/blogs comment sections.</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p:txBody>
      </p:sp>
      <p:sp>
        <p:nvSpPr>
          <p:cNvPr id="6" name="Rectangle 5"/>
          <p:cNvSpPr/>
          <p:nvPr/>
        </p:nvSpPr>
        <p:spPr>
          <a:xfrm>
            <a:off x="0" y="5353098"/>
            <a:ext cx="9144000" cy="1504902"/>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353672"/>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Good social media guide</a:t>
            </a:r>
          </a:p>
        </p:txBody>
      </p:sp>
      <p:sp>
        <p:nvSpPr>
          <p:cNvPr id="4" name="TextBox 3"/>
          <p:cNvSpPr txBox="1"/>
          <p:nvPr/>
        </p:nvSpPr>
        <p:spPr>
          <a:xfrm>
            <a:off x="467544" y="836712"/>
            <a:ext cx="8451036" cy="555186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Before posting to a social network, sending a text or an email, or posting a comment on a news article or blog, the following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must be considered: </a:t>
            </a:r>
          </a:p>
          <a:p>
            <a:pPr>
              <a:lnSpc>
                <a:spcPct val="150000"/>
              </a:lnSpc>
            </a:pPr>
            <a:endParaRPr lang="en-GB" sz="500" dirty="0">
              <a:latin typeface="Arial" panose="020B0604020202020204" pitchFamily="34" charset="0"/>
              <a:cs typeface="Arial" panose="020B0604020202020204" pitchFamily="34" charset="0"/>
            </a:endParaRPr>
          </a:p>
          <a:p>
            <a:pPr>
              <a:lnSpc>
                <a:spcPct val="150000"/>
              </a:lnSpc>
            </a:pPr>
            <a:r>
              <a:rPr lang="en-GB" sz="1400" b="1" dirty="0">
                <a:solidFill>
                  <a:srgbClr val="0070C0"/>
                </a:solidFill>
                <a:latin typeface="Arial" panose="020B0604020202020204" pitchFamily="34" charset="0"/>
                <a:cs typeface="Arial" panose="020B0604020202020204" pitchFamily="34" charset="0"/>
              </a:rPr>
              <a:t>Is it… True? Helpful? Necessary? Kind?</a:t>
            </a:r>
          </a:p>
          <a:p>
            <a:pPr>
              <a:lnSpc>
                <a:spcPct val="150000"/>
              </a:lnSpc>
            </a:pPr>
            <a:endParaRPr lang="en-GB" sz="5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THINK: if you wouldn’t say it to someone’s face in a crowded room, don’t say it on social media. One comment can travel the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world in less than 24 hours and it can never be taken back.</a:t>
            </a:r>
          </a:p>
          <a:p>
            <a:pPr>
              <a:lnSpc>
                <a:spcPct val="150000"/>
              </a:lnSpc>
            </a:pPr>
            <a:endParaRPr lang="en-GB" sz="6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particular, staff: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must not post or publish any sensitive, personal or confidential information – either patient, staff or Trust.</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must not share images of patients via social media without prior written consent from the patients, carers or visitors concerned.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The Communications Team should be notified and completed consent forms provided.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should not engage in any activity or disclose information that brings or is likely to bring ELHT, its patients or staff into disrepute.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should not use the internet to attack, abuse or criticise the Trust, its patients, staff, suppliers or healthcare partners or post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any derogatory comments.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should avoid retweeting, sharing or forwarding content that is in bad taste or potentially damaging to ELHT, the NHS it’s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patients, staff, suppliers or healthcare partners or others.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should not say anything that is dishonest, untrue or misleading.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must not set up a group, page, blog, website or network that mentions or is affiliated with ELHT without prior approval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from the Communications Team. Contact communications@elht.nhs.uk and request a form.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must not let your use of social networking sites interfere with performing your role in a safe, personal and effective way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or impede your commitments to our patients.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3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97859" y="1471622"/>
            <a:ext cx="3743085" cy="2173401"/>
          </a:xfrm>
          <a:prstGeom prst="rect">
            <a:avLst/>
          </a:prstGeom>
          <a:solidFill>
            <a:srgbClr val="C9E8FF"/>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3567" y="1445497"/>
            <a:ext cx="3762575" cy="4071357"/>
          </a:xfrm>
          <a:prstGeom prst="rect">
            <a:avLst/>
          </a:prstGeom>
          <a:solidFill>
            <a:schemeClr val="bg1"/>
          </a:solidFill>
          <a:ln w="38100">
            <a:solidFill>
              <a:srgbClr val="7CCFF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0E2403B9-C4F3-48A9-87D9-9FDBD5581C01}"/>
              </a:ext>
            </a:extLst>
          </p:cNvPr>
          <p:cNvSpPr txBox="1">
            <a:spLocks noChangeArrowheads="1"/>
          </p:cNvSpPr>
          <p:nvPr/>
        </p:nvSpPr>
        <p:spPr>
          <a:xfrm>
            <a:off x="603760" y="425680"/>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ELHT social media accounts</a:t>
            </a:r>
          </a:p>
        </p:txBody>
      </p:sp>
      <p:sp>
        <p:nvSpPr>
          <p:cNvPr id="6" name="Rectangle 5">
            <a:extLst>
              <a:ext uri="{FF2B5EF4-FFF2-40B4-BE49-F238E27FC236}">
                <a16:creationId xmlns:a16="http://schemas.microsoft.com/office/drawing/2014/main" id="{45F58ACA-D3E7-4539-B00D-F51453E815D5}"/>
              </a:ext>
            </a:extLst>
          </p:cNvPr>
          <p:cNvSpPr/>
          <p:nvPr/>
        </p:nvSpPr>
        <p:spPr>
          <a:xfrm>
            <a:off x="683568" y="1482232"/>
            <a:ext cx="3762575" cy="4035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spcAft>
                <a:spcPts val="800"/>
              </a:spcAft>
            </a:pPr>
            <a:r>
              <a:rPr lang="en-GB" sz="1050" dirty="0">
                <a:solidFill>
                  <a:schemeClr val="tx1"/>
                </a:solidFill>
                <a:latin typeface="Arial" panose="020B0604020202020204" pitchFamily="34" charset="0"/>
                <a:cs typeface="Arial" panose="020B0604020202020204" pitchFamily="34" charset="0"/>
              </a:rPr>
              <a:t>Social media enables us to interact and communicate with our staff and the communities that we serve. We're active on the following platforms, and we'd love to connect with you: </a:t>
            </a:r>
          </a:p>
          <a:p>
            <a:pPr>
              <a:lnSpc>
                <a:spcPct val="150000"/>
              </a:lnSpc>
              <a:spcAft>
                <a:spcPts val="800"/>
              </a:spcAft>
            </a:pPr>
            <a:r>
              <a:rPr lang="en-GB" sz="1050" dirty="0">
                <a:solidFill>
                  <a:schemeClr val="tx1"/>
                </a:solidFill>
                <a:latin typeface="Arial" panose="020B0604020202020204" pitchFamily="34" charset="0"/>
                <a:cs typeface="Arial" panose="020B0604020202020204" pitchFamily="34" charset="0"/>
              </a:rPr>
              <a:t>Follow us on </a:t>
            </a:r>
            <a:r>
              <a:rPr lang="en-GB" sz="1050" b="1" dirty="0">
                <a:solidFill>
                  <a:schemeClr val="tx1"/>
                </a:solidFill>
                <a:latin typeface="Arial" panose="020B0604020202020204" pitchFamily="34" charset="0"/>
                <a:cs typeface="Arial" panose="020B0604020202020204" pitchFamily="34" charset="0"/>
              </a:rPr>
              <a:t>Twitter</a:t>
            </a:r>
            <a:r>
              <a:rPr lang="en-GB" sz="1050" dirty="0">
                <a:solidFill>
                  <a:schemeClr val="tx1"/>
                </a:solidFill>
                <a:latin typeface="Arial" panose="020B0604020202020204" pitchFamily="34" charset="0"/>
                <a:cs typeface="Arial" panose="020B0604020202020204" pitchFamily="34" charset="0"/>
              </a:rPr>
              <a:t> to get our latest news and updates.</a:t>
            </a:r>
          </a:p>
          <a:p>
            <a:pPr>
              <a:lnSpc>
                <a:spcPct val="150000"/>
              </a:lnSpc>
              <a:spcAft>
                <a:spcPts val="800"/>
              </a:spcAft>
            </a:pPr>
            <a:r>
              <a:rPr lang="en-GB" sz="1050" dirty="0">
                <a:latin typeface="Arial" panose="020B0604020202020204" pitchFamily="34" charset="0"/>
                <a:cs typeface="Arial" panose="020B0604020202020204" pitchFamily="34" charset="0"/>
              </a:rPr>
              <a:t>Like our official </a:t>
            </a:r>
            <a:r>
              <a:rPr lang="en-GB" sz="1050" b="1" dirty="0">
                <a:latin typeface="Arial" panose="020B0604020202020204" pitchFamily="34" charset="0"/>
                <a:cs typeface="Arial" panose="020B0604020202020204" pitchFamily="34" charset="0"/>
              </a:rPr>
              <a:t>Facebook</a:t>
            </a:r>
            <a:r>
              <a:rPr lang="en-GB" sz="1050" dirty="0">
                <a:latin typeface="Arial" panose="020B0604020202020204" pitchFamily="34" charset="0"/>
                <a:cs typeface="Arial" panose="020B0604020202020204" pitchFamily="34" charset="0"/>
              </a:rPr>
              <a:t> page to find out about exciting events and activities. View our photo albums and learn about what you can do to support the Trust. </a:t>
            </a:r>
          </a:p>
          <a:p>
            <a:pPr>
              <a:lnSpc>
                <a:spcPct val="150000"/>
              </a:lnSpc>
              <a:spcAft>
                <a:spcPts val="800"/>
              </a:spcAft>
            </a:pPr>
            <a:r>
              <a:rPr lang="en-GB" sz="1050" dirty="0">
                <a:latin typeface="Arial" panose="020B0604020202020204" pitchFamily="34" charset="0"/>
                <a:cs typeface="Arial" panose="020B0604020202020204" pitchFamily="34" charset="0"/>
              </a:rPr>
              <a:t>Subscribe to our </a:t>
            </a:r>
            <a:r>
              <a:rPr lang="en-GB" sz="1050" b="1" dirty="0">
                <a:latin typeface="Arial" panose="020B0604020202020204" pitchFamily="34" charset="0"/>
                <a:cs typeface="Arial" panose="020B0604020202020204" pitchFamily="34" charset="0"/>
              </a:rPr>
              <a:t>YouTube</a:t>
            </a:r>
            <a:r>
              <a:rPr lang="en-GB" sz="1050" dirty="0">
                <a:latin typeface="Arial" panose="020B0604020202020204" pitchFamily="34" charset="0"/>
                <a:cs typeface="Arial" panose="020B0604020202020204" pitchFamily="34" charset="0"/>
              </a:rPr>
              <a:t> channel to watch our videos. Learn more about what our Trust does.</a:t>
            </a:r>
          </a:p>
          <a:p>
            <a:pPr>
              <a:lnSpc>
                <a:spcPct val="150000"/>
              </a:lnSpc>
              <a:spcAft>
                <a:spcPts val="800"/>
              </a:spcAft>
            </a:pPr>
            <a:r>
              <a:rPr lang="en-GB" sz="1050" dirty="0">
                <a:latin typeface="Arial" panose="020B0604020202020204" pitchFamily="34" charset="0"/>
                <a:cs typeface="Arial" panose="020B0604020202020204" pitchFamily="34" charset="0"/>
              </a:rPr>
              <a:t>Follow us on </a:t>
            </a:r>
            <a:r>
              <a:rPr lang="en-GB" sz="1050" b="1" dirty="0">
                <a:latin typeface="Arial" panose="020B0604020202020204" pitchFamily="34" charset="0"/>
                <a:cs typeface="Arial" panose="020B0604020202020204" pitchFamily="34" charset="0"/>
              </a:rPr>
              <a:t>LinkedIn</a:t>
            </a:r>
            <a:r>
              <a:rPr lang="en-GB" sz="1050" dirty="0">
                <a:latin typeface="Arial" panose="020B0604020202020204" pitchFamily="34" charset="0"/>
                <a:cs typeface="Arial" panose="020B0604020202020204" pitchFamily="34" charset="0"/>
              </a:rPr>
              <a:t> to find out more about our jobs and opportunities. </a:t>
            </a:r>
          </a:p>
          <a:p>
            <a:pPr>
              <a:lnSpc>
                <a:spcPct val="150000"/>
              </a:lnSpc>
              <a:spcAft>
                <a:spcPts val="800"/>
              </a:spcAft>
            </a:pPr>
            <a:r>
              <a:rPr lang="en-GB" sz="1050" b="1" dirty="0">
                <a:solidFill>
                  <a:schemeClr val="tx1"/>
                </a:solidFill>
                <a:latin typeface="Arial" panose="020B0604020202020204" pitchFamily="34" charset="0"/>
                <a:cs typeface="Arial" panose="020B0604020202020204" pitchFamily="34" charset="0"/>
              </a:rPr>
              <a:t>Follow the Chief Executive, Martin Hodgson, on Twitter for his weekly blog!</a:t>
            </a:r>
          </a:p>
        </p:txBody>
      </p:sp>
      <p:pic>
        <p:nvPicPr>
          <p:cNvPr id="4" name="Picture 3">
            <a:extLst>
              <a:ext uri="{FF2B5EF4-FFF2-40B4-BE49-F238E27FC236}">
                <a16:creationId xmlns:a16="http://schemas.microsoft.com/office/drawing/2014/main" id="{B7937CDC-6AD3-4499-A8B0-F6BCD809AB00}"/>
              </a:ext>
            </a:extLst>
          </p:cNvPr>
          <p:cNvPicPr>
            <a:picLocks noChangeAspect="1"/>
          </p:cNvPicPr>
          <p:nvPr/>
        </p:nvPicPr>
        <p:blipFill rotWithShape="1">
          <a:blip r:embed="rId3">
            <a:extLst>
              <a:ext uri="{28A0092B-C50C-407E-A947-70E740481C1C}">
                <a14:useLocalDpi xmlns:a14="http://schemas.microsoft.com/office/drawing/2010/main" val="0"/>
              </a:ext>
            </a:extLst>
          </a:blip>
          <a:srcRect t="33938"/>
          <a:stretch/>
        </p:blipFill>
        <p:spPr>
          <a:xfrm>
            <a:off x="4697859" y="3645024"/>
            <a:ext cx="3743087" cy="1871831"/>
          </a:xfrm>
          <a:prstGeom prst="rect">
            <a:avLst/>
          </a:prstGeom>
        </p:spPr>
      </p:pic>
      <p:sp>
        <p:nvSpPr>
          <p:cNvPr id="2" name="TextBox 1"/>
          <p:cNvSpPr txBox="1"/>
          <p:nvPr/>
        </p:nvSpPr>
        <p:spPr>
          <a:xfrm>
            <a:off x="4716016" y="1807656"/>
            <a:ext cx="4365563" cy="1477328"/>
          </a:xfrm>
          <a:prstGeom prst="rect">
            <a:avLst/>
          </a:prstGeom>
          <a:noFill/>
        </p:spPr>
        <p:txBody>
          <a:bodyPr wrap="square" rtlCol="0">
            <a:spAutoFit/>
          </a:bodyPr>
          <a:lstStyle/>
          <a:p>
            <a:pPr>
              <a:lnSpc>
                <a:spcPct val="150000"/>
              </a:lnSpc>
            </a:pPr>
            <a:r>
              <a:rPr lang="en-GB" sz="1200" b="1" dirty="0">
                <a:latin typeface="Arial" panose="020B0604020202020204" pitchFamily="34" charset="0"/>
                <a:cs typeface="Arial" panose="020B0604020202020204" pitchFamily="34" charset="0"/>
              </a:rPr>
              <a:t>Twitter</a:t>
            </a:r>
            <a:r>
              <a:rPr lang="en-GB" sz="1200" dirty="0">
                <a:latin typeface="Arial" panose="020B0604020202020204" pitchFamily="34" charset="0"/>
                <a:cs typeface="Arial" panose="020B0604020202020204" pitchFamily="34" charset="0"/>
              </a:rPr>
              <a:t>	  @ELHT_NHS</a:t>
            </a:r>
          </a:p>
          <a:p>
            <a:pPr>
              <a:lnSpc>
                <a:spcPct val="150000"/>
              </a:lnSpc>
            </a:pPr>
            <a:r>
              <a:rPr lang="en-GB" sz="1200" b="1" dirty="0">
                <a:latin typeface="Arial" panose="020B0604020202020204" pitchFamily="34" charset="0"/>
                <a:cs typeface="Arial" panose="020B0604020202020204" pitchFamily="34" charset="0"/>
              </a:rPr>
              <a:t>Facebook</a:t>
            </a:r>
            <a:r>
              <a:rPr lang="en-GB" sz="1200" dirty="0">
                <a:latin typeface="Arial" panose="020B0604020202020204" pitchFamily="34" charset="0"/>
                <a:cs typeface="Arial" panose="020B0604020202020204" pitchFamily="34" charset="0"/>
              </a:rPr>
              <a:t>	  @ELHT.NHS</a:t>
            </a:r>
          </a:p>
          <a:p>
            <a:pPr>
              <a:lnSpc>
                <a:spcPct val="150000"/>
              </a:lnSpc>
            </a:pPr>
            <a:r>
              <a:rPr lang="en-GB" sz="1200" b="1" dirty="0">
                <a:latin typeface="Arial" panose="020B0604020202020204" pitchFamily="34" charset="0"/>
                <a:cs typeface="Arial" panose="020B0604020202020204" pitchFamily="34" charset="0"/>
              </a:rPr>
              <a:t>YouTube</a:t>
            </a:r>
            <a:r>
              <a:rPr lang="en-GB" sz="1200" dirty="0">
                <a:latin typeface="Arial" panose="020B0604020202020204" pitchFamily="34" charset="0"/>
                <a:cs typeface="Arial" panose="020B0604020202020204" pitchFamily="34" charset="0"/>
              </a:rPr>
              <a:t>	  East Lancashire Hospitals</a:t>
            </a:r>
          </a:p>
          <a:p>
            <a:pPr>
              <a:lnSpc>
                <a:spcPct val="150000"/>
              </a:lnSpc>
            </a:pPr>
            <a:r>
              <a:rPr lang="en-GB" sz="1200" b="1" dirty="0">
                <a:latin typeface="Arial" panose="020B0604020202020204" pitchFamily="34" charset="0"/>
                <a:cs typeface="Arial" panose="020B0604020202020204" pitchFamily="34" charset="0"/>
              </a:rPr>
              <a:t>LinkedIn</a:t>
            </a:r>
            <a:r>
              <a:rPr lang="en-GB" sz="1200" dirty="0">
                <a:latin typeface="Arial" panose="020B0604020202020204" pitchFamily="34" charset="0"/>
                <a:cs typeface="Arial" panose="020B0604020202020204" pitchFamily="34" charset="0"/>
              </a:rPr>
              <a:t>	  East Lancashire Hospitals NHS Trust</a:t>
            </a:r>
          </a:p>
          <a:p>
            <a:pPr>
              <a:lnSpc>
                <a:spcPct val="150000"/>
              </a:lnSpc>
            </a:pPr>
            <a:r>
              <a:rPr lang="en-GB" sz="1200" b="1" dirty="0">
                <a:latin typeface="Arial" panose="020B0604020202020204" pitchFamily="34" charset="0"/>
                <a:cs typeface="Arial" panose="020B0604020202020204" pitchFamily="34" charset="0"/>
              </a:rPr>
              <a:t>Instagram</a:t>
            </a:r>
            <a:r>
              <a:rPr lang="en-GB" sz="1200" dirty="0">
                <a:latin typeface="Arial" panose="020B0604020202020204" pitchFamily="34" charset="0"/>
                <a:cs typeface="Arial" panose="020B0604020202020204" pitchFamily="34" charset="0"/>
              </a:rPr>
              <a:t>	  ELHT_NHS</a:t>
            </a:r>
          </a:p>
        </p:txBody>
      </p:sp>
      <p:pic>
        <p:nvPicPr>
          <p:cNvPr id="7" name="Picture 6">
            <a:extLst>
              <a:ext uri="{FF2B5EF4-FFF2-40B4-BE49-F238E27FC236}">
                <a16:creationId xmlns:a16="http://schemas.microsoft.com/office/drawing/2014/main" id="{14F1F504-2D2E-4652-0E15-15EF3029C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40437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Microsoft Teams</a:t>
            </a:r>
          </a:p>
        </p:txBody>
      </p:sp>
      <p:sp>
        <p:nvSpPr>
          <p:cNvPr id="4" name="TextBox 3"/>
          <p:cNvSpPr txBox="1"/>
          <p:nvPr/>
        </p:nvSpPr>
        <p:spPr>
          <a:xfrm>
            <a:off x="513452" y="901471"/>
            <a:ext cx="8451036" cy="555186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Video conferencing has become an essential component of how we communicated during the COVID incident and it has really helped improve the connectedness of the many teams and individuals who are undertaking flexible and agile working.</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aren't completely familiar with the dos and don'ts of video conferencing, read the basics below:</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Ensure your technology works correctly before the call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Be on time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Mute yourself when not speaking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Wear work-appropriate clothing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Frame the camera correctly and look into it to show engagement</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Pay attention</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Be aware of your background – is it distracting, why not use the blur function or the corporate background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If you are arranging a meeting; limit the time to either 25mins or 50mins to allow people to have comfort breaks and to avoid being ‘trapped’ on back to back calls.</a:t>
            </a:r>
          </a:p>
        </p:txBody>
      </p:sp>
      <p:pic>
        <p:nvPicPr>
          <p:cNvPr id="5" name="Picture 4">
            <a:extLst>
              <a:ext uri="{FF2B5EF4-FFF2-40B4-BE49-F238E27FC236}">
                <a16:creationId xmlns:a16="http://schemas.microsoft.com/office/drawing/2014/main" id="{99216117-A30C-DEF9-99F2-D0E62FE60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27961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86"/>
          <a:stretch/>
        </p:blipFill>
        <p:spPr>
          <a:xfrm>
            <a:off x="6804248" y="4468506"/>
            <a:ext cx="2189408" cy="2004417"/>
          </a:xfrm>
          <a:prstGeom prst="rect">
            <a:avLst/>
          </a:prstGeom>
        </p:spPr>
      </p:pic>
      <p:pic>
        <p:nvPicPr>
          <p:cNvPr id="10"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060848"/>
            <a:ext cx="8307020" cy="4104456"/>
          </a:xfrm>
          <a:prstGeom prst="rect">
            <a:avLst/>
          </a:prstGeom>
          <a:noFill/>
        </p:spPr>
        <p:txBody>
          <a:bodyPr wrap="square" numCol="2" spcCol="180000" rtlCol="0">
            <a:noAutofit/>
          </a:bodyPr>
          <a:lstStyle/>
          <a:p>
            <a:pPr>
              <a:lnSpc>
                <a:spcPct val="150000"/>
              </a:lnSpc>
              <a:spcAft>
                <a:spcPts val="0"/>
              </a:spcAft>
            </a:pPr>
            <a:r>
              <a:rPr lang="en-GB" sz="1100" dirty="0">
                <a:solidFill>
                  <a:srgbClr val="000000"/>
                </a:solidFill>
                <a:latin typeface="Arial"/>
                <a:ea typeface="Times New Roman"/>
              </a:rPr>
              <a:t>East Lancashire Hospitals NHS Trust is seen as the beating heart of our wonderful and diverse community. Our hospitals serve a population of around 530,000 and are there for all us from birth and throughout our lives to end of life.</a:t>
            </a:r>
            <a:endParaRPr lang="en-GB" sz="1100" dirty="0">
              <a:latin typeface="Times New Roman"/>
              <a:ea typeface="Times New Roman"/>
            </a:endParaRPr>
          </a:p>
          <a:p>
            <a:pPr>
              <a:lnSpc>
                <a:spcPct val="150000"/>
              </a:lnSpc>
              <a:spcAft>
                <a:spcPts val="0"/>
              </a:spcAft>
            </a:pPr>
            <a:r>
              <a:rPr lang="en-GB" sz="1100" dirty="0" err="1">
                <a:solidFill>
                  <a:srgbClr val="000000"/>
                </a:solidFill>
                <a:latin typeface="Arial"/>
                <a:ea typeface="Times New Roman"/>
              </a:rPr>
              <a:t>ELHT&amp;Me</a:t>
            </a:r>
            <a:r>
              <a:rPr lang="en-GB" sz="1100" dirty="0">
                <a:solidFill>
                  <a:srgbClr val="000000"/>
                </a:solidFill>
                <a:latin typeface="Arial"/>
                <a:ea typeface="Times New Roman"/>
              </a:rPr>
              <a:t> aims to raise funds to invest in new equipment and improve facilities to enhance the patient experience at ELHT’s five hospitals – Royal Blackburn and Burnley General Teaching hospitals and community hospitals Accrington Victoria, Clitheroe and Pendle.</a:t>
            </a:r>
            <a:endParaRPr lang="en-GB" sz="1100" dirty="0">
              <a:latin typeface="Times New Roman"/>
              <a:ea typeface="Times New Roman"/>
            </a:endParaRPr>
          </a:p>
          <a:p>
            <a:pPr>
              <a:lnSpc>
                <a:spcPct val="150000"/>
              </a:lnSpc>
              <a:spcAft>
                <a:spcPts val="0"/>
              </a:spcAft>
            </a:pPr>
            <a:r>
              <a:rPr lang="en-GB" sz="1100" dirty="0">
                <a:solidFill>
                  <a:srgbClr val="000000"/>
                </a:solidFill>
                <a:latin typeface="Arial"/>
                <a:ea typeface="Times New Roman"/>
              </a:rPr>
              <a:t>We are committed to supporting the welfare of the Trust staff, both clinical and non-clinical, and we strive to provide development opportunities, doing what we can to help our colleagues deliver first class care. We aim to support break-out facilities and wellbeing activities and share the generously donated goods across the Trust.</a:t>
            </a:r>
            <a:endParaRPr lang="en-GB" sz="1100" dirty="0">
              <a:latin typeface="Times New Roman"/>
              <a:ea typeface="Times New Roman"/>
            </a:endParaRPr>
          </a:p>
          <a:p>
            <a:pPr>
              <a:lnSpc>
                <a:spcPct val="150000"/>
              </a:lnSpc>
              <a:spcAft>
                <a:spcPts val="0"/>
              </a:spcAft>
            </a:pPr>
            <a:r>
              <a:rPr lang="en-GB" sz="1100" dirty="0">
                <a:solidFill>
                  <a:srgbClr val="000000"/>
                </a:solidFill>
                <a:latin typeface="Arial"/>
                <a:ea typeface="Times New Roman"/>
              </a:rPr>
              <a:t>The charity provides funds that deliver above and beyond the NHS provision, such as innovative medical equipment like our two robots and additional patient facilities. </a:t>
            </a:r>
            <a:endParaRPr lang="en-GB" sz="1100" dirty="0">
              <a:latin typeface="Times New Roman"/>
              <a:ea typeface="Times New Roman"/>
            </a:endParaRPr>
          </a:p>
          <a:p>
            <a:pPr>
              <a:lnSpc>
                <a:spcPct val="150000"/>
              </a:lnSpc>
              <a:spcAft>
                <a:spcPts val="0"/>
              </a:spcAft>
            </a:pPr>
            <a:r>
              <a:rPr lang="en-GB" sz="1100" dirty="0">
                <a:solidFill>
                  <a:srgbClr val="000000"/>
                </a:solidFill>
                <a:latin typeface="Arial"/>
                <a:ea typeface="Times New Roman"/>
              </a:rPr>
              <a:t>As a new starter to the ELHT family we would like to ask you to follow </a:t>
            </a:r>
            <a:r>
              <a:rPr lang="en-GB" sz="1100" dirty="0" err="1">
                <a:solidFill>
                  <a:srgbClr val="000000"/>
                </a:solidFill>
                <a:latin typeface="Arial"/>
                <a:ea typeface="Times New Roman"/>
              </a:rPr>
              <a:t>ELHT&amp;Me</a:t>
            </a:r>
            <a:r>
              <a:rPr lang="en-GB" sz="1100" dirty="0">
                <a:solidFill>
                  <a:srgbClr val="000000"/>
                </a:solidFill>
                <a:latin typeface="Arial"/>
                <a:ea typeface="Times New Roman"/>
              </a:rPr>
              <a:t> on Twitter, Facebook and Instagram @ELHTand Me </a:t>
            </a:r>
          </a:p>
          <a:p>
            <a:pPr>
              <a:lnSpc>
                <a:spcPct val="150000"/>
              </a:lnSpc>
              <a:spcAft>
                <a:spcPts val="0"/>
              </a:spcAft>
            </a:pPr>
            <a:endParaRPr lang="en-GB" sz="1100" dirty="0">
              <a:latin typeface="Times New Roman"/>
              <a:ea typeface="Times New Roman"/>
            </a:endParaRPr>
          </a:p>
          <a:p>
            <a:pPr>
              <a:lnSpc>
                <a:spcPct val="150000"/>
              </a:lnSpc>
              <a:spcAft>
                <a:spcPts val="0"/>
              </a:spcAft>
            </a:pPr>
            <a:r>
              <a:rPr lang="en-GB" sz="1100" b="1" dirty="0" err="1">
                <a:solidFill>
                  <a:srgbClr val="000000"/>
                </a:solidFill>
                <a:latin typeface="Arial"/>
                <a:ea typeface="Times New Roman"/>
              </a:rPr>
              <a:t>ELHT&amp;Me</a:t>
            </a:r>
            <a:r>
              <a:rPr lang="en-GB" sz="1100" b="1" dirty="0">
                <a:solidFill>
                  <a:srgbClr val="000000"/>
                </a:solidFill>
                <a:latin typeface="Arial"/>
                <a:ea typeface="Times New Roman"/>
              </a:rPr>
              <a:t> is your Charity and together we can make a real difference.</a:t>
            </a:r>
            <a:endParaRPr lang="en-GB" sz="1100" dirty="0">
              <a:latin typeface="Times New Roman"/>
              <a:ea typeface="Times New Roman"/>
            </a:endParaRPr>
          </a:p>
          <a:p>
            <a:pPr>
              <a:lnSpc>
                <a:spcPct val="150000"/>
              </a:lnSpc>
              <a:spcAft>
                <a:spcPts val="0"/>
              </a:spcAft>
            </a:pPr>
            <a:r>
              <a:rPr lang="en-GB" sz="1100" dirty="0">
                <a:latin typeface="Times New Roman"/>
                <a:ea typeface="Times New Roman"/>
              </a:rPr>
              <a:t> </a:t>
            </a:r>
          </a:p>
          <a:p>
            <a:pPr>
              <a:lnSpc>
                <a:spcPct val="150000"/>
              </a:lnSpc>
              <a:spcAft>
                <a:spcPts val="0"/>
              </a:spcAft>
            </a:pPr>
            <a:r>
              <a:rPr lang="en-GB" sz="1100" b="1" dirty="0">
                <a:solidFill>
                  <a:srgbClr val="000000"/>
                </a:solidFill>
                <a:latin typeface="Arial"/>
                <a:ea typeface="Times New Roman"/>
              </a:rPr>
              <a:t>To contact fundraising </a:t>
            </a:r>
            <a:endParaRPr lang="en-GB" sz="1100" dirty="0">
              <a:latin typeface="Times New Roman"/>
              <a:ea typeface="Times New Roman"/>
            </a:endParaRPr>
          </a:p>
          <a:p>
            <a:pPr>
              <a:lnSpc>
                <a:spcPct val="150000"/>
              </a:lnSpc>
              <a:spcAft>
                <a:spcPts val="0"/>
              </a:spcAft>
            </a:pPr>
            <a:r>
              <a:rPr lang="en-GB" sz="1100" b="1" dirty="0">
                <a:solidFill>
                  <a:srgbClr val="000000"/>
                </a:solidFill>
                <a:latin typeface="Arial"/>
                <a:ea typeface="Times New Roman"/>
              </a:rPr>
              <a:t>Email: fundraising@elht.nhs.uk </a:t>
            </a:r>
            <a:endParaRPr lang="en-GB" sz="1100" dirty="0">
              <a:latin typeface="Times New Roman"/>
              <a:ea typeface="Times New Roman"/>
            </a:endParaRPr>
          </a:p>
          <a:p>
            <a:pPr>
              <a:lnSpc>
                <a:spcPct val="150000"/>
              </a:lnSpc>
              <a:spcAft>
                <a:spcPts val="0"/>
              </a:spcAft>
            </a:pPr>
            <a:r>
              <a:rPr lang="en-GB" sz="1100" b="1" dirty="0">
                <a:solidFill>
                  <a:srgbClr val="000000"/>
                </a:solidFill>
                <a:latin typeface="Arial"/>
                <a:ea typeface="Times New Roman"/>
              </a:rPr>
              <a:t>or call 01254 732140 (82140)</a:t>
            </a:r>
            <a:endParaRPr lang="en-GB" sz="1100" dirty="0">
              <a:effectLst/>
              <a:latin typeface="Times New Roman"/>
              <a:ea typeface="Times New Roman"/>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32656"/>
            <a:ext cx="4048235" cy="1575978"/>
          </a:xfrm>
          <a:prstGeom prst="rect">
            <a:avLst/>
          </a:prstGeom>
        </p:spPr>
      </p:pic>
    </p:spTree>
    <p:extLst>
      <p:ext uri="{BB962C8B-B14F-4D97-AF65-F5344CB8AC3E}">
        <p14:creationId xmlns:p14="http://schemas.microsoft.com/office/powerpoint/2010/main" val="405868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7C8461D-2B02-4D6A-A981-83E23A032CE7}"/>
              </a:ext>
            </a:extLst>
          </p:cNvPr>
          <p:cNvSpPr txBox="1">
            <a:spLocks noChangeArrowheads="1"/>
          </p:cNvSpPr>
          <p:nvPr/>
        </p:nvSpPr>
        <p:spPr>
          <a:xfrm>
            <a:off x="395536"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ELHT&amp;Me Lottery</a:t>
            </a:r>
            <a:endParaRPr lang="en-US" sz="2400" b="1" dirty="0">
              <a:solidFill>
                <a:srgbClr val="0070C0"/>
              </a:solidFill>
              <a:latin typeface="Arial" pitchFamily="34" charset="0"/>
              <a:cs typeface="Arial" pitchFamily="34" charset="0"/>
            </a:endParaRPr>
          </a:p>
        </p:txBody>
      </p:sp>
      <p:sp>
        <p:nvSpPr>
          <p:cNvPr id="3" name="Rectangle 2"/>
          <p:cNvSpPr/>
          <p:nvPr/>
        </p:nvSpPr>
        <p:spPr>
          <a:xfrm>
            <a:off x="395536" y="980728"/>
            <a:ext cx="8640960" cy="5909310"/>
          </a:xfrm>
          <a:prstGeom prst="rect">
            <a:avLst/>
          </a:prstGeom>
        </p:spPr>
        <p:txBody>
          <a:bodyPr wrap="square" numCol="2">
            <a:spAutoFit/>
          </a:bodyPr>
          <a:lstStyle/>
          <a:p>
            <a:pPr>
              <a:lnSpc>
                <a:spcPct val="150000"/>
              </a:lnSpc>
            </a:pPr>
            <a:r>
              <a:rPr lang="en-GB" sz="1100" b="1" dirty="0">
                <a:latin typeface="Arial" panose="020B0604020202020204" pitchFamily="34" charset="0"/>
                <a:cs typeface="Arial" panose="020B0604020202020204" pitchFamily="34" charset="0"/>
              </a:rPr>
              <a:t>Win up to £25,000 and support our cause with Unity</a:t>
            </a:r>
          </a:p>
          <a:p>
            <a:pPr>
              <a:lnSpc>
                <a:spcPct val="150000"/>
              </a:lnSpc>
            </a:pPr>
            <a:r>
              <a:rPr lang="en-GB" sz="1100" dirty="0">
                <a:latin typeface="Arial" panose="020B0604020202020204" pitchFamily="34" charset="0"/>
                <a:cs typeface="Arial" panose="020B0604020202020204" pitchFamily="34" charset="0"/>
              </a:rPr>
              <a:t>Every week you have the chance to win the £25,000 Unity jackpot plus many other fantastic cash prizes, and at the same time you're helping us raise funds to support our work. The more people play the more money we receive, so we need your support. For every £1 entry – at least 50p comes to us as profit.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How it works </a:t>
            </a:r>
          </a:p>
          <a:p>
            <a:pPr>
              <a:lnSpc>
                <a:spcPct val="150000"/>
              </a:lnSpc>
            </a:pPr>
            <a:r>
              <a:rPr lang="en-GB" sz="1100" dirty="0">
                <a:latin typeface="Arial" panose="020B0604020202020204" pitchFamily="34" charset="0"/>
                <a:cs typeface="Arial" panose="020B0604020202020204" pitchFamily="34" charset="0"/>
              </a:rPr>
              <a:t>The draw takes place every Saturday and each entry costs just £1. When you join our lottery you're allocated your own 6-digit Unity lottery number. A random winning number is drawn with the aim being to match the winning number</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6 digits, you'll win £25,000</a:t>
            </a:r>
          </a:p>
          <a:p>
            <a:pPr>
              <a:lnSpc>
                <a:spcPct val="150000"/>
              </a:lnSpc>
            </a:pPr>
            <a:r>
              <a:rPr lang="en-GB" sz="1100" dirty="0">
                <a:latin typeface="Arial" panose="020B0604020202020204" pitchFamily="34" charset="0"/>
                <a:cs typeface="Arial" panose="020B0604020202020204" pitchFamily="34" charset="0"/>
              </a:rPr>
              <a:t>5 digits, you'll win £1,000</a:t>
            </a:r>
          </a:p>
          <a:p>
            <a:pPr>
              <a:lnSpc>
                <a:spcPct val="150000"/>
              </a:lnSpc>
            </a:pPr>
            <a:r>
              <a:rPr lang="en-GB" sz="1100" dirty="0">
                <a:latin typeface="Arial" panose="020B0604020202020204" pitchFamily="34" charset="0"/>
                <a:cs typeface="Arial" panose="020B0604020202020204" pitchFamily="34" charset="0"/>
              </a:rPr>
              <a:t>4 digits, you'll win £25</a:t>
            </a:r>
          </a:p>
          <a:p>
            <a:pPr>
              <a:lnSpc>
                <a:spcPct val="150000"/>
              </a:lnSpc>
            </a:pPr>
            <a:r>
              <a:rPr lang="en-GB" sz="1100" dirty="0">
                <a:latin typeface="Arial" panose="020B0604020202020204" pitchFamily="34" charset="0"/>
                <a:cs typeface="Arial" panose="020B0604020202020204" pitchFamily="34" charset="0"/>
              </a:rPr>
              <a:t>3 digits, you'll win 5 entries into the next draw.</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 match occurs if your digits are in the same place in the sequence as they are in the winning number:</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Example </a:t>
            </a:r>
          </a:p>
          <a:p>
            <a:pPr>
              <a:lnSpc>
                <a:spcPct val="150000"/>
              </a:lnSpc>
            </a:pPr>
            <a:r>
              <a:rPr lang="en-GB" sz="1100" b="1" dirty="0">
                <a:latin typeface="Arial" panose="020B0604020202020204" pitchFamily="34" charset="0"/>
                <a:cs typeface="Arial" panose="020B0604020202020204" pitchFamily="34" charset="0"/>
              </a:rPr>
              <a:t>32</a:t>
            </a:r>
            <a:r>
              <a:rPr lang="en-GB" sz="1100" dirty="0">
                <a:latin typeface="Arial" panose="020B0604020202020204" pitchFamily="34" charset="0"/>
                <a:cs typeface="Arial" panose="020B0604020202020204" pitchFamily="34" charset="0"/>
              </a:rPr>
              <a:t>576</a:t>
            </a:r>
            <a:r>
              <a:rPr lang="en-GB" sz="1100" b="1" dirty="0">
                <a:latin typeface="Arial" panose="020B0604020202020204" pitchFamily="34" charset="0"/>
                <a:cs typeface="Arial" panose="020B0604020202020204" pitchFamily="34" charset="0"/>
              </a:rPr>
              <a:t>4 </a:t>
            </a:r>
            <a:r>
              <a:rPr lang="en-GB" sz="1100" dirty="0">
                <a:latin typeface="Arial" panose="020B0604020202020204" pitchFamily="34" charset="0"/>
                <a:cs typeface="Arial" panose="020B0604020202020204" pitchFamily="34" charset="0"/>
              </a:rPr>
              <a:t>– random winning number </a:t>
            </a:r>
          </a:p>
          <a:p>
            <a:pPr>
              <a:lnSpc>
                <a:spcPct val="150000"/>
              </a:lnSpc>
            </a:pPr>
            <a:r>
              <a:rPr lang="en-GB" sz="1100" b="1" dirty="0">
                <a:latin typeface="Arial" panose="020B0604020202020204" pitchFamily="34" charset="0"/>
                <a:cs typeface="Arial" panose="020B0604020202020204" pitchFamily="34" charset="0"/>
              </a:rPr>
              <a:t>32</a:t>
            </a:r>
            <a:r>
              <a:rPr lang="en-GB" sz="1100" dirty="0">
                <a:latin typeface="Arial" panose="020B0604020202020204" pitchFamily="34" charset="0"/>
                <a:cs typeface="Arial" panose="020B0604020202020204" pitchFamily="34" charset="0"/>
              </a:rPr>
              <a:t>657</a:t>
            </a:r>
            <a:r>
              <a:rPr lang="en-GB" sz="1100" b="1" dirty="0">
                <a:latin typeface="Arial" panose="020B0604020202020204" pitchFamily="34" charset="0"/>
                <a:cs typeface="Arial" panose="020B0604020202020204" pitchFamily="34" charset="0"/>
              </a:rPr>
              <a:t>4 </a:t>
            </a:r>
            <a:r>
              <a:rPr lang="en-GB" sz="1100" dirty="0">
                <a:latin typeface="Arial" panose="020B0604020202020204" pitchFamily="34" charset="0"/>
                <a:cs typeface="Arial" panose="020B0604020202020204" pitchFamily="34" charset="0"/>
              </a:rPr>
              <a:t>– your lottery number </a:t>
            </a:r>
          </a:p>
          <a:p>
            <a:pPr>
              <a:lnSpc>
                <a:spcPct val="150000"/>
              </a:lnSpc>
            </a:pPr>
            <a:r>
              <a:rPr lang="en-GB" sz="1100" dirty="0">
                <a:latin typeface="Arial" panose="020B0604020202020204" pitchFamily="34" charset="0"/>
                <a:cs typeface="Arial" panose="020B0604020202020204" pitchFamily="34" charset="0"/>
              </a:rPr>
              <a:t>This is a 3 number match, winning 5 entries into the next draw. All winners are notified by post: cash prizes are posted by cheque ad prize entries entered automatically into the next draw, so you cant miss out!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How to join – in three easy steps</a:t>
            </a:r>
          </a:p>
          <a:p>
            <a:pPr marL="171450" indent="-171450">
              <a:lnSpc>
                <a:spcPct val="150000"/>
              </a:lnSpc>
              <a:buFont typeface="Arial" panose="020B0604020202020204" pitchFamily="34" charset="0"/>
              <a:buChar char="•"/>
            </a:pPr>
            <a:r>
              <a:rPr lang="en-GB" sz="1100" b="1" dirty="0">
                <a:latin typeface="Arial" panose="020B0604020202020204" pitchFamily="34" charset="0"/>
                <a:cs typeface="Arial" panose="020B0604020202020204" pitchFamily="34" charset="0"/>
              </a:rPr>
              <a:t>Step one </a:t>
            </a:r>
            <a:r>
              <a:rPr lang="en-GB" sz="1100" dirty="0">
                <a:latin typeface="Arial" panose="020B0604020202020204" pitchFamily="34" charset="0"/>
                <a:cs typeface="Arial" panose="020B0604020202020204" pitchFamily="34" charset="0"/>
              </a:rPr>
              <a:t>- complete your personal details so that we can contact you when you win.</a:t>
            </a:r>
          </a:p>
          <a:p>
            <a:pPr marL="171450" indent="-171450">
              <a:lnSpc>
                <a:spcPct val="150000"/>
              </a:lnSpc>
              <a:buFont typeface="Arial" panose="020B0604020202020204" pitchFamily="34" charset="0"/>
              <a:buChar char="•"/>
            </a:pPr>
            <a:r>
              <a:rPr lang="en-GB" sz="1100" b="1" dirty="0">
                <a:latin typeface="Arial" panose="020B0604020202020204" pitchFamily="34" charset="0"/>
                <a:cs typeface="Arial" panose="020B0604020202020204" pitchFamily="34" charset="0"/>
              </a:rPr>
              <a:t>Step two </a:t>
            </a:r>
            <a:r>
              <a:rPr lang="en-GB" sz="1100" dirty="0">
                <a:latin typeface="Arial" panose="020B0604020202020204" pitchFamily="34" charset="0"/>
                <a:cs typeface="Arial" panose="020B0604020202020204" pitchFamily="34" charset="0"/>
              </a:rPr>
              <a:t>- choose your number of lottery entries and how often you wish to pay.</a:t>
            </a:r>
          </a:p>
          <a:p>
            <a:pPr marL="171450" indent="-171450">
              <a:lnSpc>
                <a:spcPct val="150000"/>
              </a:lnSpc>
              <a:buFont typeface="Arial" panose="020B0604020202020204" pitchFamily="34" charset="0"/>
              <a:buChar char="•"/>
            </a:pPr>
            <a:r>
              <a:rPr lang="en-GB" sz="1100" b="1" dirty="0">
                <a:latin typeface="Arial" panose="020B0604020202020204" pitchFamily="34" charset="0"/>
                <a:cs typeface="Arial" panose="020B0604020202020204" pitchFamily="34" charset="0"/>
              </a:rPr>
              <a:t>Step three </a:t>
            </a:r>
            <a:r>
              <a:rPr lang="en-GB" sz="1100" dirty="0">
                <a:latin typeface="Arial" panose="020B0604020202020204" pitchFamily="34" charset="0"/>
                <a:cs typeface="Arial" panose="020B0604020202020204" pitchFamily="34" charset="0"/>
              </a:rPr>
              <a:t>- complete the direct debit instruction or enclose a cheque. Detach the form, seal and return to Unity who will notify you of your lottery number.</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You can also join online, view rules and results by visiting </a:t>
            </a:r>
            <a:r>
              <a:rPr lang="en-GB" sz="1100" dirty="0">
                <a:latin typeface="Arial" panose="020B0604020202020204" pitchFamily="34" charset="0"/>
                <a:cs typeface="Arial" panose="020B0604020202020204" pitchFamily="34" charset="0"/>
                <a:hlinkClick r:id="rId2"/>
              </a:rPr>
              <a:t>www.unitylottery.co.uk</a:t>
            </a:r>
            <a:r>
              <a:rPr lang="en-GB" sz="1100" dirty="0">
                <a:latin typeface="Arial" panose="020B0604020202020204" pitchFamily="34" charset="0"/>
                <a:cs typeface="Arial" panose="020B0604020202020204" pitchFamily="34" charset="0"/>
              </a:rPr>
              <a:t>. If you have any queries please call the Unity hotline – </a:t>
            </a:r>
            <a:r>
              <a:rPr lang="en-GB" sz="1100" b="1" dirty="0">
                <a:latin typeface="Arial" panose="020B0604020202020204" pitchFamily="34" charset="0"/>
                <a:cs typeface="Arial" panose="020B0604020202020204" pitchFamily="34" charset="0"/>
              </a:rPr>
              <a:t>03700509240</a:t>
            </a:r>
          </a:p>
        </p:txBody>
      </p:sp>
      <p:pic>
        <p:nvPicPr>
          <p:cNvPr id="4"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92D8E94-4E9A-4494-9DE5-771ED319A13D}"/>
              </a:ext>
            </a:extLst>
          </p:cNvPr>
          <p:cNvGraphicFramePr>
            <a:graphicFrameLocks noChangeAspect="1"/>
          </p:cNvGraphicFramePr>
          <p:nvPr>
            <p:extLst>
              <p:ext uri="{D42A27DB-BD31-4B8C-83A1-F6EECF244321}">
                <p14:modId xmlns:p14="http://schemas.microsoft.com/office/powerpoint/2010/main" val="505716421"/>
              </p:ext>
            </p:extLst>
          </p:nvPr>
        </p:nvGraphicFramePr>
        <p:xfrm>
          <a:off x="1547664" y="-11189"/>
          <a:ext cx="5757918" cy="6880377"/>
        </p:xfrm>
        <a:graphic>
          <a:graphicData uri="http://schemas.openxmlformats.org/presentationml/2006/ole">
            <mc:AlternateContent xmlns:mc="http://schemas.openxmlformats.org/markup-compatibility/2006">
              <mc:Choice xmlns:v="urn:schemas-microsoft-com:vml" Requires="v">
                <p:oleObj name="Acrobat Document" r:id="rId2" imgW="19697577" imgH="30193922" progId="AcroExch.Document.DC">
                  <p:embed/>
                </p:oleObj>
              </mc:Choice>
              <mc:Fallback>
                <p:oleObj name="Acrobat Document" r:id="rId2" imgW="19697577" imgH="30193922" progId="AcroExch.Document.DC">
                  <p:embed/>
                  <p:pic>
                    <p:nvPicPr>
                      <p:cNvPr id="0" name=""/>
                      <p:cNvPicPr/>
                      <p:nvPr/>
                    </p:nvPicPr>
                    <p:blipFill>
                      <a:blip r:embed="rId3"/>
                      <a:stretch>
                        <a:fillRect/>
                      </a:stretch>
                    </p:blipFill>
                    <p:spPr>
                      <a:xfrm>
                        <a:off x="1547664" y="-11189"/>
                        <a:ext cx="5757918" cy="6880377"/>
                      </a:xfrm>
                      <a:prstGeom prst="rect">
                        <a:avLst/>
                      </a:prstGeom>
                    </p:spPr>
                  </p:pic>
                </p:oleObj>
              </mc:Fallback>
            </mc:AlternateContent>
          </a:graphicData>
        </a:graphic>
      </p:graphicFrame>
    </p:spTree>
    <p:extLst>
      <p:ext uri="{BB962C8B-B14F-4D97-AF65-F5344CB8AC3E}">
        <p14:creationId xmlns:p14="http://schemas.microsoft.com/office/powerpoint/2010/main" val="14615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D54A69B-D52A-4F05-8F04-93EC488EBF01}"/>
              </a:ext>
            </a:extLst>
          </p:cNvPr>
          <p:cNvSpPr/>
          <p:nvPr/>
        </p:nvSpPr>
        <p:spPr>
          <a:xfrm>
            <a:off x="755554" y="2060848"/>
            <a:ext cx="3960462" cy="3607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nSpc>
                <a:spcPct val="150000"/>
              </a:lnSpc>
              <a:defRPr/>
            </a:pPr>
            <a:r>
              <a:rPr lang="en-US" sz="1200" b="1" dirty="0">
                <a:solidFill>
                  <a:schemeClr val="tx1"/>
                </a:solidFill>
                <a:latin typeface="Arial" panose="020B0604020202020204" pitchFamily="34" charset="0"/>
                <a:cs typeface="Arial" panose="020B0604020202020204" pitchFamily="34" charset="0"/>
              </a:rPr>
              <a:t>Pennies from Heaven</a:t>
            </a:r>
          </a:p>
          <a:p>
            <a:pPr>
              <a:lnSpc>
                <a:spcPct val="150000"/>
              </a:lnSpc>
            </a:pPr>
            <a:r>
              <a:rPr lang="en-US" sz="1200" dirty="0">
                <a:solidFill>
                  <a:schemeClr val="tx1"/>
                </a:solidFill>
                <a:latin typeface="Arial" panose="020B0604020202020204" pitchFamily="34" charset="0"/>
                <a:cs typeface="Arial" panose="020B0604020202020204" pitchFamily="34" charset="0"/>
              </a:rPr>
              <a:t>Signing up to Pennies from Heaven allows you to donate the spare pennies from your monthly pay packet to the trusts charity ELHT&amp;Me. Furthermore the tax man will add 25% at no cost to your or the trust.</a:t>
            </a:r>
          </a:p>
          <a:p>
            <a:pP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nSpc>
                <a:spcPct val="150000"/>
              </a:lnSpc>
            </a:pPr>
            <a:r>
              <a:rPr lang="en-US" sz="1200" b="1" dirty="0">
                <a:solidFill>
                  <a:schemeClr val="tx1"/>
                </a:solidFill>
                <a:latin typeface="Arial" panose="020B0604020202020204" pitchFamily="34" charset="0"/>
                <a:cs typeface="Arial" panose="020B0604020202020204" pitchFamily="34" charset="0"/>
              </a:rPr>
              <a:t>How to sign up</a:t>
            </a:r>
          </a:p>
          <a:p>
            <a:pPr>
              <a:lnSpc>
                <a:spcPct val="150000"/>
              </a:lnSpc>
            </a:pPr>
            <a:r>
              <a:rPr lang="en-US" sz="1200" dirty="0">
                <a:solidFill>
                  <a:schemeClr val="tx1"/>
                </a:solidFill>
                <a:latin typeface="Arial" panose="020B0604020202020204" pitchFamily="34" charset="0"/>
                <a:cs typeface="Arial" panose="020B0604020202020204" pitchFamily="34" charset="0"/>
                <a:hlinkClick r:id="rId3"/>
              </a:rPr>
              <a:t>https://www.penniesfromheaven.co.uk/joinin/</a:t>
            </a:r>
            <a:endParaRPr lang="en-US" sz="1200" dirty="0">
              <a:solidFill>
                <a:schemeClr val="tx1"/>
              </a:solidFill>
              <a:latin typeface="Arial" panose="020B0604020202020204" pitchFamily="34" charset="0"/>
              <a:cs typeface="Arial" panose="020B0604020202020204" pitchFamily="34" charset="0"/>
            </a:endParaRPr>
          </a:p>
          <a:p>
            <a:pPr>
              <a:lnSpc>
                <a:spcPct val="150000"/>
              </a:lnSpc>
            </a:pPr>
            <a:r>
              <a:rPr lang="en-US" sz="1200" dirty="0">
                <a:solidFill>
                  <a:schemeClr val="tx1"/>
                </a:solidFill>
                <a:latin typeface="Arial" panose="020B0604020202020204" pitchFamily="34" charset="0"/>
                <a:cs typeface="Arial" panose="020B0604020202020204" pitchFamily="34" charset="0"/>
              </a:rPr>
              <a:t>Using the above link you will need your assignment number, you can find this on your payslip or on the electronic MyESR system.</a:t>
            </a:r>
          </a:p>
        </p:txBody>
      </p:sp>
      <p:sp>
        <p:nvSpPr>
          <p:cNvPr id="9" name="TextBox 8">
            <a:extLst>
              <a:ext uri="{FF2B5EF4-FFF2-40B4-BE49-F238E27FC236}">
                <a16:creationId xmlns:a16="http://schemas.microsoft.com/office/drawing/2014/main" id="{BFF7E2AB-7007-45C1-B96C-AC809FB4528F}"/>
              </a:ext>
            </a:extLst>
          </p:cNvPr>
          <p:cNvSpPr txBox="1"/>
          <p:nvPr/>
        </p:nvSpPr>
        <p:spPr>
          <a:xfrm>
            <a:off x="5220072" y="2121314"/>
            <a:ext cx="3252322" cy="1904367"/>
          </a:xfrm>
          <a:prstGeom prst="rect">
            <a:avLst/>
          </a:prstGeom>
          <a:solidFill>
            <a:srgbClr val="523178"/>
          </a:solidFill>
        </p:spPr>
        <p:txBody>
          <a:bodyPr wrap="square" rtlCol="0">
            <a:spAutoFit/>
          </a:bodyPr>
          <a:lstStyle/>
          <a:p>
            <a:pPr algn="ctr">
              <a:lnSpc>
                <a:spcPct val="150000"/>
              </a:lnSpc>
            </a:pPr>
            <a:endParaRPr lang="en-GB" sz="1100" dirty="0">
              <a:solidFill>
                <a:schemeClr val="bg1"/>
              </a:solidFill>
              <a:latin typeface="Arial" panose="020B0604020202020204" pitchFamily="34" charset="0"/>
              <a:cs typeface="Arial" panose="020B0604020202020204" pitchFamily="34" charset="0"/>
            </a:endParaRPr>
          </a:p>
          <a:p>
            <a:pPr>
              <a:lnSpc>
                <a:spcPct val="150000"/>
              </a:lnSpc>
            </a:pPr>
            <a:r>
              <a:rPr lang="en-GB" sz="1100" b="1" dirty="0">
                <a:solidFill>
                  <a:schemeClr val="bg1"/>
                </a:solidFill>
                <a:latin typeface="Arial" panose="020B0604020202020204" pitchFamily="34" charset="0"/>
                <a:cs typeface="Arial" panose="020B0604020202020204" pitchFamily="34" charset="0"/>
              </a:rPr>
              <a:t>Example</a:t>
            </a:r>
          </a:p>
          <a:p>
            <a:pPr>
              <a:lnSpc>
                <a:spcPct val="150000"/>
              </a:lnSpc>
            </a:pPr>
            <a:r>
              <a:rPr lang="en-GB" sz="1100" dirty="0">
                <a:solidFill>
                  <a:schemeClr val="bg1"/>
                </a:solidFill>
                <a:latin typeface="Arial" panose="020B0604020202020204" pitchFamily="34" charset="0"/>
                <a:cs typeface="Arial" panose="020B0604020202020204" pitchFamily="34" charset="0"/>
              </a:rPr>
              <a:t>If your net pay was £650.32, the 32p would be donated to ELHT&amp;Me.</a:t>
            </a:r>
            <a:r>
              <a:rPr lang="en-US" sz="1100" dirty="0">
                <a:solidFill>
                  <a:schemeClr val="bg1"/>
                </a:solidFill>
                <a:latin typeface="Arial" panose="020B0604020202020204" pitchFamily="34" charset="0"/>
                <a:cs typeface="Arial" panose="020B0604020202020204" pitchFamily="34" charset="0"/>
              </a:rPr>
              <a:t> This means the maximum you can ever donate is 99p! </a:t>
            </a:r>
          </a:p>
          <a:p>
            <a:pPr>
              <a:lnSpc>
                <a:spcPct val="150000"/>
              </a:lnSpc>
            </a:pPr>
            <a:endParaRPr lang="en-US" sz="11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5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11560" y="2132856"/>
            <a:ext cx="4248472" cy="3582505"/>
          </a:xfrm>
          <a:prstGeom prst="rect">
            <a:avLst/>
          </a:prstGeom>
          <a:solidFill>
            <a:srgbClr val="523181">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40854"/>
            <a:ext cx="4048235" cy="157597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924108"/>
            <a:ext cx="3252322" cy="181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26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7C8461D-2B02-4D6A-A981-83E23A032CE7}"/>
              </a:ext>
            </a:extLst>
          </p:cNvPr>
          <p:cNvSpPr txBox="1">
            <a:spLocks noChangeArrowheads="1"/>
          </p:cNvSpPr>
          <p:nvPr/>
        </p:nvSpPr>
        <p:spPr>
          <a:xfrm>
            <a:off x="376218"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Chaplaincy and Spiritual Care Team</a:t>
            </a:r>
            <a:endParaRPr lang="en-US" sz="2400" b="1" dirty="0">
              <a:solidFill>
                <a:srgbClr val="0070C0"/>
              </a:solidFill>
              <a:latin typeface="Arial" pitchFamily="34" charset="0"/>
              <a:cs typeface="Arial" pitchFamily="34" charset="0"/>
            </a:endParaRPr>
          </a:p>
        </p:txBody>
      </p:sp>
      <p:pic>
        <p:nvPicPr>
          <p:cNvPr id="7"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536" y="989140"/>
            <a:ext cx="8352928" cy="5139292"/>
          </a:xfrm>
          <a:prstGeom prst="rect">
            <a:avLst/>
          </a:prstGeom>
        </p:spPr>
        <p:txBody>
          <a:bodyPr wrap="square">
            <a:spAutoFit/>
          </a:bodyPr>
          <a:lstStyle/>
          <a:p>
            <a:pPr>
              <a:lnSpc>
                <a:spcPct val="150000"/>
              </a:lnSpc>
            </a:pPr>
            <a:r>
              <a:rPr lang="en-GB" sz="1100" dirty="0">
                <a:latin typeface="Arial" panose="020B0604020202020204" pitchFamily="34" charset="0"/>
                <a:cs typeface="Arial" panose="020B0604020202020204" pitchFamily="34" charset="0"/>
              </a:rPr>
              <a:t>Chaplains are members of hospital staff who provide spiritual, religious, and pastoral care to patients, their relatives and the Trust staff. There are Christian chaplains (Church of England, Free Church and Roman Catholic), and Muslim chaplains. Representatives of other faiths can also be called in to see you as and when appropriate.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team work to listen, support and care in a non-judgemental way and help to bring a sense of wholeness, affirming the dignity and value of each person. Recognising and trying to meet the emotional, psychological and spiritual needs of people is well understood as contributing to recovery, well-being and a renewed sense of purpose and the healing of each individual.</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service is open to all staff 24/7 on all ELHT sites and also for Community staff, as well as patients, relatives and carers who may find it helpful to have someone to talk to. The Chaplains are available to speak with you whether you are a person of faith or not. </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Services provided by the Chaplains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One-to-one pastoral care service and visits to patients on wards and departments.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assessment and support to those experiencing loss and isolation in hospital.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and religious care to dying patients and their families, anointing, sacraments of the sick, prayer and support to bereaved.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Religious or non-religious funerals for babies, still-births, miscarriages and terminations.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Memorial services or patients, events, religious or non-religious, for members of staff who have died in service.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Access to and liaison with clergy of particular religious faiths or denominations as required.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Weekly services and prayers for patients and the hospital community (staff).</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and sacramental care, including Holy Communion, anointing and prayers for healing.</a:t>
            </a:r>
          </a:p>
        </p:txBody>
      </p:sp>
      <p:pic>
        <p:nvPicPr>
          <p:cNvPr id="5" name="Picture 4">
            <a:extLst>
              <a:ext uri="{FF2B5EF4-FFF2-40B4-BE49-F238E27FC236}">
                <a16:creationId xmlns:a16="http://schemas.microsoft.com/office/drawing/2014/main" id="{0C2D9945-3213-AA5C-FD5F-0BB1BCEB0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55345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4773574" cy="4885376"/>
          </a:xfrm>
          <a:prstGeom prst="rect">
            <a:avLst/>
          </a:prstGeom>
          <a:noFill/>
        </p:spPr>
        <p:txBody>
          <a:bodyPr wrap="square" rtlCol="0">
            <a:spAutoFit/>
          </a:bodyPr>
          <a:lstStyle/>
          <a:p>
            <a:pPr>
              <a:lnSpc>
                <a:spcPct val="150000"/>
              </a:lnSpc>
            </a:pPr>
            <a:r>
              <a:rPr lang="en-GB" sz="1100" dirty="0">
                <a:latin typeface="Arial" panose="020B0604020202020204" pitchFamily="34" charset="0"/>
                <a:cs typeface="Arial" panose="020B0604020202020204" pitchFamily="34" charset="0"/>
              </a:rPr>
              <a:t>The Trust has a registered therapy and Head of Happiness dog. Alfie the cockapoo has been working at the Trust for nearly two years, after completing a 10-week training programme to ensure he was prepared to work within a busy ward environment.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Trust’s charity </a:t>
            </a:r>
            <a:r>
              <a:rPr lang="en-GB" sz="1100" dirty="0" err="1">
                <a:latin typeface="Arial" panose="020B0604020202020204" pitchFamily="34" charset="0"/>
                <a:cs typeface="Arial" panose="020B0604020202020204" pitchFamily="34" charset="0"/>
              </a:rPr>
              <a:t>ELHT&amp;Me</a:t>
            </a:r>
            <a:r>
              <a:rPr lang="en-GB" sz="1100" dirty="0">
                <a:latin typeface="Arial" panose="020B0604020202020204" pitchFamily="34" charset="0"/>
                <a:cs typeface="Arial" panose="020B0604020202020204" pitchFamily="34" charset="0"/>
              </a:rPr>
              <a:t> used a grant from NHS Charities Together to introduce Alfie in January 2022 and he’s blossomed into a remarkable therapy dog, bringing smiles and happiness to countless individuals throughout the Trust’s sites and the local community.</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As a fully trained therapy dog, Alfie can visit patients and staff anywhere, including the children’s wards, and provide comfort and companionship in a clinical setting. He attends bed visits for patients facing end of life to help give comfort to both the patient and their family and friends and make the situation more bearable.</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Therapy and Head of Happiness dog Alfie doesn’t wear a uniform but he is guaranteed to put a smile on the face of patients and staff alike when he visits. </a:t>
            </a:r>
          </a:p>
        </p:txBody>
      </p:sp>
      <p:sp>
        <p:nvSpPr>
          <p:cNvPr id="6"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Alfie the Therapy Dog and Head of Happiness</a:t>
            </a:r>
            <a:endParaRPr lang="en-US" sz="2400" b="1" dirty="0">
              <a:solidFill>
                <a:srgbClr val="0070C0"/>
              </a:solidFill>
              <a:latin typeface="Arial" pitchFamily="34" charset="0"/>
              <a:cs typeface="Arial" pitchFamily="34" charset="0"/>
            </a:endParaRPr>
          </a:p>
        </p:txBody>
      </p:sp>
      <p:pic>
        <p:nvPicPr>
          <p:cNvPr id="7"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preview">
            <a:extLst>
              <a:ext uri="{FF2B5EF4-FFF2-40B4-BE49-F238E27FC236}">
                <a16:creationId xmlns:a16="http://schemas.microsoft.com/office/drawing/2014/main" id="{A983510B-6085-90BA-EAA9-556CDCE8D8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762" y="1515097"/>
            <a:ext cx="3173002" cy="3827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26F289-58B6-22B0-0832-7C1289E11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73036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0E2403B9-C4F3-48A9-87D9-9FDBD5581C01}"/>
              </a:ext>
            </a:extLst>
          </p:cNvPr>
          <p:cNvSpPr txBox="1">
            <a:spLocks noChangeArrowheads="1"/>
          </p:cNvSpPr>
          <p:nvPr/>
        </p:nvSpPr>
        <p:spPr>
          <a:xfrm>
            <a:off x="539552"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NHS Counter Fraud</a:t>
            </a:r>
          </a:p>
        </p:txBody>
      </p:sp>
      <p:sp>
        <p:nvSpPr>
          <p:cNvPr id="6" name="Rectangle 5">
            <a:extLst>
              <a:ext uri="{FF2B5EF4-FFF2-40B4-BE49-F238E27FC236}">
                <a16:creationId xmlns:a16="http://schemas.microsoft.com/office/drawing/2014/main" id="{45F58ACA-D3E7-4539-B00D-F51453E815D5}"/>
              </a:ext>
            </a:extLst>
          </p:cNvPr>
          <p:cNvSpPr/>
          <p:nvPr/>
        </p:nvSpPr>
        <p:spPr>
          <a:xfrm>
            <a:off x="683568" y="1693908"/>
            <a:ext cx="3762575" cy="3516346"/>
          </a:xfrm>
          <a:prstGeom prst="rect">
            <a:avLst/>
          </a:prstGeom>
          <a:solidFill>
            <a:srgbClr val="17A6BE">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050" dirty="0">
                <a:latin typeface="Arial" panose="020B0604020202020204" pitchFamily="34" charset="0"/>
                <a:cs typeface="Arial" panose="020B0604020202020204" pitchFamily="34" charset="0"/>
              </a:rPr>
              <a:t>Fraud is costing the NHS many millions of pounds each year. In 2019-20 losses to fraud in the NHS were estimated at £1.27 billion per annum - enough money to pay for over 40,000 staff nurses, or to purchase over 5,000 frontline ambulances. This is taxpayers' money that is taken away from patient care and falls into the hands of criminals. </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a:latin typeface="Arial" panose="020B0604020202020204" pitchFamily="34" charset="0"/>
                <a:cs typeface="Arial" panose="020B0604020202020204" pitchFamily="34" charset="0"/>
              </a:rPr>
              <a:t>Whilst the majority of people who work in and use the NHS are honest, there is a minority who will seek to defraud the NHS of valuable resources. When we say 'fraud', we refer to a range of economic crimes, such as fraud, bribery and corruption or any other illegal acts committed by an individual or group of individuals to obtain a financial or professional gain</a:t>
            </a:r>
            <a:r>
              <a:rPr lang="en-GB" sz="1000" dirty="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60E6D58-9D74-4C27-92B7-771BA0882F3B}"/>
              </a:ext>
            </a:extLst>
          </p:cNvPr>
          <p:cNvSpPr/>
          <p:nvPr/>
        </p:nvSpPr>
        <p:spPr>
          <a:xfrm>
            <a:off x="4697859" y="1693908"/>
            <a:ext cx="3762575" cy="3516346"/>
          </a:xfrm>
          <a:prstGeom prst="rect">
            <a:avLst/>
          </a:prstGeom>
          <a:solidFill>
            <a:srgbClr val="5CC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937CDC-6AD3-4499-A8B0-F6BCD809AB00}"/>
              </a:ext>
            </a:extLst>
          </p:cNvPr>
          <p:cNvPicPr>
            <a:picLocks noChangeAspect="1"/>
          </p:cNvPicPr>
          <p:nvPr/>
        </p:nvPicPr>
        <p:blipFill rotWithShape="1">
          <a:blip r:embed="rId3"/>
          <a:srcRect l="3555" r="5948"/>
          <a:stretch/>
        </p:blipFill>
        <p:spPr>
          <a:xfrm>
            <a:off x="4697857" y="3458320"/>
            <a:ext cx="3762573" cy="1751934"/>
          </a:xfrm>
          <a:prstGeom prst="rect">
            <a:avLst/>
          </a:prstGeom>
        </p:spPr>
      </p:pic>
      <p:sp>
        <p:nvSpPr>
          <p:cNvPr id="2" name="TextBox 1"/>
          <p:cNvSpPr txBox="1"/>
          <p:nvPr/>
        </p:nvSpPr>
        <p:spPr>
          <a:xfrm>
            <a:off x="4814950" y="1844824"/>
            <a:ext cx="3528392" cy="1581202"/>
          </a:xfrm>
          <a:prstGeom prst="rect">
            <a:avLst/>
          </a:prstGeom>
          <a:noFill/>
        </p:spPr>
        <p:txBody>
          <a:bodyPr wrap="square" rtlCol="0">
            <a:spAutoFit/>
          </a:bodyPr>
          <a:lstStyle/>
          <a:p>
            <a:pPr lvl="0">
              <a:lnSpc>
                <a:spcPct val="150000"/>
              </a:lnSpc>
            </a:pPr>
            <a:r>
              <a:rPr lang="en-GB" sz="1050" dirty="0">
                <a:solidFill>
                  <a:prstClr val="black"/>
                </a:solidFill>
                <a:latin typeface="Arial" panose="020B0604020202020204" pitchFamily="34" charset="0"/>
                <a:cs typeface="Arial" panose="020B0604020202020204" pitchFamily="34" charset="0"/>
              </a:rPr>
              <a:t>The NHS Counter Fraud Authority have produced a variety of videos, including ‘who pays for fraud’. They are available via the link below: </a:t>
            </a:r>
            <a:r>
              <a:rPr lang="en-GB" sz="1050" b="1" dirty="0">
                <a:solidFill>
                  <a:prstClr val="black"/>
                </a:solidFill>
                <a:latin typeface="Arial" panose="020B0604020202020204" pitchFamily="34" charset="0"/>
                <a:cs typeface="Arial" panose="020B0604020202020204" pitchFamily="34" charset="0"/>
              </a:rPr>
              <a:t>https://www.youtube.com/channel/UCrisabWrFCpBtF8h6gYqaEw </a:t>
            </a:r>
          </a:p>
          <a:p>
            <a:endParaRPr lang="en-GB" dirty="0"/>
          </a:p>
        </p:txBody>
      </p:sp>
      <p:pic>
        <p:nvPicPr>
          <p:cNvPr id="9" name="Picture 8">
            <a:extLst>
              <a:ext uri="{FF2B5EF4-FFF2-40B4-BE49-F238E27FC236}">
                <a16:creationId xmlns:a16="http://schemas.microsoft.com/office/drawing/2014/main" id="{F7EBD989-D9F8-A7D5-4A53-62F572DF0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43940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Types of NHS Fraud</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196752"/>
            <a:ext cx="8424937" cy="5184576"/>
          </a:xfrm>
          <a:prstGeom prst="rect">
            <a:avLst/>
          </a:prstGeom>
          <a:noFill/>
        </p:spPr>
        <p:txBody>
          <a:bodyPr wrap="square" numCol="2" spcCol="180000" rtlCol="0">
            <a:noAutofit/>
          </a:bodyPr>
          <a:lstStyle/>
          <a:p>
            <a:pPr>
              <a:lnSpc>
                <a:spcPct val="150000"/>
              </a:lnSpc>
            </a:pPr>
            <a:r>
              <a:rPr lang="en-GB" sz="1100" dirty="0">
                <a:latin typeface="Arial" panose="020B0604020202020204" pitchFamily="34" charset="0"/>
                <a:cs typeface="Arial" panose="020B0604020202020204" pitchFamily="34" charset="0"/>
              </a:rPr>
              <a:t>The Trust has a zero tolerance approach to fraud, bribery and corruption and is committed to reducing fraud to an absolute minimum. Staff suspected of committing fraud, bribery or corruption are referred to the Trusts Anti-Fraud Specialist to conduct a criminal investigation. Staff are also referred to The Trust Human Resources team to consider in parallel any disciplinary action.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Types of NHS fraud </a:t>
            </a:r>
          </a:p>
          <a:p>
            <a:pPr>
              <a:lnSpc>
                <a:spcPct val="150000"/>
              </a:lnSpc>
            </a:pPr>
            <a:r>
              <a:rPr lang="en-GB" sz="1100" dirty="0">
                <a:latin typeface="Arial" panose="020B0604020202020204" pitchFamily="34" charset="0"/>
                <a:cs typeface="Arial" panose="020B0604020202020204" pitchFamily="34" charset="0"/>
              </a:rPr>
              <a:t>Fraud against the NHS takes many forms; here are just a few examples: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Working Whilst off Sick </a:t>
            </a:r>
            <a:r>
              <a:rPr lang="en-GB" sz="1100" dirty="0">
                <a:latin typeface="Arial" panose="020B0604020202020204" pitchFamily="34" charset="0"/>
                <a:cs typeface="Arial" panose="020B0604020202020204" pitchFamily="34" charset="0"/>
              </a:rPr>
              <a:t>- This happens when staff undertake work when they have reported as being off sick or unfit for work to the Trust, this includes Bank or Agency shifts. Staff are reminded that they must report any secondary employment to the Trust to ensure that there are no conflicts of interest.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Misrepresentation of qualifications or experience </a:t>
            </a:r>
            <a:r>
              <a:rPr lang="en-GB" sz="1100" dirty="0">
                <a:latin typeface="Arial" panose="020B0604020202020204" pitchFamily="34" charset="0"/>
                <a:cs typeface="Arial" panose="020B0604020202020204" pitchFamily="34" charset="0"/>
              </a:rPr>
              <a:t>- This occurs when someone applying for a job claims to have qualifications or experience they do not actually have. This is particularly serious if it occurs in senior and medical positions.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Timesheet fraud </a:t>
            </a:r>
            <a:r>
              <a:rPr lang="en-GB" sz="1100" dirty="0">
                <a:latin typeface="Arial" panose="020B0604020202020204" pitchFamily="34" charset="0"/>
                <a:cs typeface="Arial" panose="020B0604020202020204" pitchFamily="34" charset="0"/>
              </a:rPr>
              <a:t>- This happens when staff falsify their timesheets, for example to obtain payment for hours they have not actually worked.</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False claims </a:t>
            </a:r>
            <a:r>
              <a:rPr lang="en-GB" sz="1100" dirty="0">
                <a:latin typeface="Arial" panose="020B0604020202020204" pitchFamily="34" charset="0"/>
                <a:cs typeface="Arial" panose="020B0604020202020204" pitchFamily="34" charset="0"/>
              </a:rPr>
              <a:t>- This can range from patients claiming for free treatment when they are not entitled to it, to NHS professionals claiming money for services they have not provided.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Payment diversion fraud </a:t>
            </a:r>
            <a:r>
              <a:rPr lang="en-GB" sz="1100" dirty="0">
                <a:latin typeface="Arial" panose="020B0604020202020204" pitchFamily="34" charset="0"/>
                <a:cs typeface="Arial" panose="020B0604020202020204" pitchFamily="34" charset="0"/>
              </a:rPr>
              <a:t>- This happens when fraudsters trick an NHS organisation into paying money to them, for example by pretending to be from one of the organisation's regular suppliers.</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Procurement fraud </a:t>
            </a:r>
            <a:r>
              <a:rPr lang="en-GB" sz="1100" dirty="0">
                <a:latin typeface="Arial" panose="020B0604020202020204" pitchFamily="34" charset="0"/>
                <a:cs typeface="Arial" panose="020B0604020202020204" pitchFamily="34" charset="0"/>
              </a:rPr>
              <a:t>- This relates to the purchasing of goods and services by an NHS organisation. An example is bid rigging, when bidders agree between themselves to eliminate competition, denying the organisation a fair price or delivering poor quality goods or services.</a:t>
            </a:r>
            <a:endParaRPr lang="en-GB" sz="105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1C6DF21-6340-A5C7-66FD-87055B338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21871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Legislation </a:t>
            </a:r>
          </a:p>
        </p:txBody>
      </p:sp>
      <p:sp>
        <p:nvSpPr>
          <p:cNvPr id="2" name="TextBox 1">
            <a:extLst>
              <a:ext uri="{FF2B5EF4-FFF2-40B4-BE49-F238E27FC236}">
                <a16:creationId xmlns:a16="http://schemas.microsoft.com/office/drawing/2014/main" id="{5D22C5FD-87B9-4181-94C0-C802A3B3FACE}"/>
              </a:ext>
            </a:extLst>
          </p:cNvPr>
          <p:cNvSpPr txBox="1"/>
          <p:nvPr/>
        </p:nvSpPr>
        <p:spPr>
          <a:xfrm>
            <a:off x="464322" y="911838"/>
            <a:ext cx="8215356" cy="5325474"/>
          </a:xfrm>
          <a:prstGeom prst="rect">
            <a:avLst/>
          </a:prstGeom>
          <a:noFill/>
        </p:spPr>
        <p:txBody>
          <a:bodyPr wrap="square" numCol="2" spcCol="180000" rtlCol="0">
            <a:noAutofit/>
          </a:bodyPr>
          <a:lstStyle/>
          <a:p>
            <a:pPr>
              <a:lnSpc>
                <a:spcPct val="150000"/>
              </a:lnSpc>
            </a:pPr>
            <a:r>
              <a:rPr lang="en-GB" sz="1000" b="1" dirty="0">
                <a:latin typeface="Arial" panose="020B0604020202020204" pitchFamily="34" charset="0"/>
                <a:cs typeface="Arial" panose="020B0604020202020204" pitchFamily="34" charset="0"/>
              </a:rPr>
              <a:t>Fraud Act 2006 </a:t>
            </a:r>
          </a:p>
          <a:p>
            <a:pPr>
              <a:lnSpc>
                <a:spcPct val="150000"/>
              </a:lnSpc>
            </a:pPr>
            <a:r>
              <a:rPr lang="en-GB" sz="1000" dirty="0">
                <a:latin typeface="Arial" panose="020B0604020202020204" pitchFamily="34" charset="0"/>
                <a:cs typeface="Arial" panose="020B0604020202020204" pitchFamily="34" charset="0"/>
              </a:rPr>
              <a:t>The new Fraud Act came into force in 2006 and replaced / combined several offences that had previously been under other legislation such as the Theft Acts of 1968 and 1978. Fraud is a type of criminal activity, defined as: </a:t>
            </a:r>
            <a:r>
              <a:rPr lang="en-GB" sz="1000" b="1" dirty="0">
                <a:latin typeface="Arial" panose="020B0604020202020204" pitchFamily="34" charset="0"/>
                <a:cs typeface="Arial" panose="020B0604020202020204" pitchFamily="34" charset="0"/>
              </a:rPr>
              <a:t>‘Abuse of position, or false representation, or prejudicing someone's rights for personal gain’</a:t>
            </a:r>
            <a:r>
              <a:rPr lang="en-GB" sz="1000" dirty="0">
                <a:latin typeface="Arial" panose="020B0604020202020204" pitchFamily="34" charset="0"/>
                <a:cs typeface="Arial" panose="020B0604020202020204" pitchFamily="34" charset="0"/>
              </a:rPr>
              <a:t>.</a:t>
            </a:r>
            <a:endParaRPr lang="en-GB" sz="1000" b="1" dirty="0">
              <a:latin typeface="Arial" panose="020B0604020202020204" pitchFamily="34" charset="0"/>
              <a:cs typeface="Arial" panose="020B0604020202020204" pitchFamily="34" charset="0"/>
            </a:endParaRP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Put simply, fraud is an act of deception intended for personal gain or to cause a loss to another party. The general criminal offence of fraud can include:</a:t>
            </a:r>
          </a:p>
          <a:p>
            <a:pPr>
              <a:lnSpc>
                <a:spcPct val="150000"/>
              </a:lnSpc>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2 </a:t>
            </a:r>
            <a:r>
              <a:rPr lang="en-GB" sz="1000" dirty="0">
                <a:latin typeface="Arial" panose="020B0604020202020204" pitchFamily="34" charset="0"/>
                <a:cs typeface="Arial" panose="020B0604020202020204" pitchFamily="34" charset="0"/>
              </a:rPr>
              <a:t>- deception whereby someone knowingly makes false representation (an example of this is lying on a CV or job application).</a:t>
            </a:r>
          </a:p>
          <a:p>
            <a:pPr marL="171450" indent="-171450">
              <a:lnSpc>
                <a:spcPct val="150000"/>
              </a:lnSpc>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3 </a:t>
            </a:r>
            <a:r>
              <a:rPr lang="en-GB" sz="1000" dirty="0">
                <a:latin typeface="Arial" panose="020B0604020202020204" pitchFamily="34" charset="0"/>
                <a:cs typeface="Arial" panose="020B0604020202020204" pitchFamily="34" charset="0"/>
              </a:rPr>
              <a:t>- or they fail to disclose information (an example of this is failing to declare a conviction, disqualification or secondary employment to an employer).</a:t>
            </a:r>
          </a:p>
          <a:p>
            <a:pPr marL="171450" indent="-171450">
              <a:lnSpc>
                <a:spcPct val="150000"/>
              </a:lnSpc>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4 </a:t>
            </a:r>
            <a:r>
              <a:rPr lang="en-GB" sz="1000" dirty="0">
                <a:latin typeface="Arial" panose="020B0604020202020204" pitchFamily="34" charset="0"/>
                <a:cs typeface="Arial" panose="020B0604020202020204" pitchFamily="34" charset="0"/>
              </a:rPr>
              <a:t>- or they abuse a position (an example of this may be a carer abusing patient monies, or a manager using confidential NHS information to make a personal gain (i.e. through a business interest)). Theft is the domain of the Local Security Management Specialist (LSMS) / Security Jed Morris, not the LCFS, although both work closely with each other. </a:t>
            </a:r>
          </a:p>
          <a:p>
            <a:pPr>
              <a:lnSpc>
                <a:spcPct val="150000"/>
              </a:lnSpc>
            </a:pPr>
            <a:r>
              <a:rPr lang="en-GB" sz="1000" b="1" dirty="0">
                <a:latin typeface="Arial" panose="020B0604020202020204" pitchFamily="34" charset="0"/>
                <a:cs typeface="Arial" panose="020B0604020202020204" pitchFamily="34" charset="0"/>
              </a:rPr>
              <a:t>Bribery Act 2010 </a:t>
            </a:r>
          </a:p>
          <a:p>
            <a:pPr>
              <a:lnSpc>
                <a:spcPct val="150000"/>
              </a:lnSpc>
            </a:pPr>
            <a:r>
              <a:rPr lang="en-GB" sz="1000" dirty="0">
                <a:latin typeface="Arial" panose="020B0604020202020204" pitchFamily="34" charset="0"/>
                <a:cs typeface="Arial" panose="020B0604020202020204" pitchFamily="34" charset="0"/>
              </a:rPr>
              <a:t>Bribery is a criminal offence for both individuals and commercial organisations and can be punishable with imprisonment of up to 10 years or unlimited fines. The definitions of bribery and corruption vary and some common definitions in use are: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Bribery </a:t>
            </a:r>
            <a:r>
              <a:rPr lang="en-GB" sz="1000" dirty="0">
                <a:latin typeface="Arial" panose="020B0604020202020204" pitchFamily="34" charset="0"/>
                <a:cs typeface="Arial" panose="020B0604020202020204" pitchFamily="34" charset="0"/>
              </a:rPr>
              <a:t>– An inducement for an action which is illegal, unethical or a breach of trust. Inducements do not have to be cash but can take the form of gifts, loans, fees, rewards or other advantages.</a:t>
            </a:r>
          </a:p>
          <a:p>
            <a:pPr>
              <a:lnSpc>
                <a:spcPct val="150000"/>
              </a:lnSpc>
            </a:pPr>
            <a:r>
              <a:rPr lang="en-GB" sz="1000" dirty="0">
                <a:latin typeface="Arial" panose="020B0604020202020204" pitchFamily="34" charset="0"/>
                <a:cs typeface="Arial" panose="020B0604020202020204" pitchFamily="34" charset="0"/>
              </a:rPr>
              <a:t> </a:t>
            </a:r>
          </a:p>
          <a:p>
            <a:pPr>
              <a:lnSpc>
                <a:spcPct val="150000"/>
              </a:lnSpc>
            </a:pPr>
            <a:r>
              <a:rPr lang="en-GB" sz="1000" b="1" dirty="0">
                <a:latin typeface="Arial" panose="020B0604020202020204" pitchFamily="34" charset="0"/>
                <a:cs typeface="Arial" panose="020B0604020202020204" pitchFamily="34" charset="0"/>
              </a:rPr>
              <a:t>Corruption </a:t>
            </a:r>
            <a:r>
              <a:rPr lang="en-GB" sz="100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This can be broadly defined as the offering or acceptance of inducements, gifts, favours, payment or benefits in kind which may influence the action of any person. Corruption does not always result in a loss. The corrupt person may not benefit directly from their deeds; however, they may be using their position unreasonably to give some advantage to another</a:t>
            </a:r>
            <a:r>
              <a:rPr lang="en-GB" sz="1000" b="1" dirty="0">
                <a:latin typeface="Arial" panose="020B0604020202020204" pitchFamily="34" charset="0"/>
                <a:cs typeface="Arial" panose="020B0604020202020204" pitchFamily="34" charset="0"/>
              </a:rPr>
              <a:t>.</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CD8F32-54EC-44FC-C73E-E104B5988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35179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22C5FD-87B9-4181-94C0-C802A3B3FACE}"/>
              </a:ext>
            </a:extLst>
          </p:cNvPr>
          <p:cNvSpPr txBox="1"/>
          <p:nvPr/>
        </p:nvSpPr>
        <p:spPr>
          <a:xfrm>
            <a:off x="467544" y="404664"/>
            <a:ext cx="8389165" cy="5739456"/>
          </a:xfrm>
          <a:prstGeom prst="rect">
            <a:avLst/>
          </a:prstGeom>
          <a:noFill/>
        </p:spPr>
        <p:txBody>
          <a:bodyPr wrap="square" numCol="2" spcCol="180000" rtlCol="0">
            <a:spAutoFit/>
          </a:bodyPr>
          <a:lstStyle/>
          <a:p>
            <a:pPr>
              <a:lnSpc>
                <a:spcPct val="150000"/>
              </a:lnSpc>
            </a:pPr>
            <a:r>
              <a:rPr lang="en-GB" sz="1100" b="1" dirty="0">
                <a:latin typeface="Arial" panose="020B0604020202020204" pitchFamily="34" charset="0"/>
                <a:cs typeface="Arial" panose="020B0604020202020204" pitchFamily="34" charset="0"/>
              </a:rPr>
              <a:t>Gifts and Hospitality</a:t>
            </a:r>
          </a:p>
          <a:p>
            <a:pPr>
              <a:lnSpc>
                <a:spcPct val="150000"/>
              </a:lnSpc>
            </a:pPr>
            <a:r>
              <a:rPr lang="en-GB" sz="1100" dirty="0">
                <a:latin typeface="Arial" panose="020B0604020202020204" pitchFamily="34" charset="0"/>
                <a:cs typeface="Arial" panose="020B0604020202020204" pitchFamily="34" charset="0"/>
              </a:rPr>
              <a:t>In line with existing Trust policy, gifts and hospitality must not be given or received in return for services provided or to obtain or retain business but shall be handled openly and unconditionally </a:t>
            </a:r>
          </a:p>
          <a:p>
            <a:pPr>
              <a:lnSpc>
                <a:spcPct val="150000"/>
              </a:lnSpc>
            </a:pPr>
            <a:r>
              <a:rPr lang="en-GB" sz="1100" dirty="0">
                <a:latin typeface="Arial" panose="020B0604020202020204" pitchFamily="34" charset="0"/>
                <a:cs typeface="Arial" panose="020B0604020202020204" pitchFamily="34" charset="0"/>
              </a:rPr>
              <a:t>as a gesture of goodwill only. Gifts and hospitality shall always be of symbolic value, appropriate and proportionate in the circumstances, consistent with local customs and practices and should not be made in cash. Please refer to the policy for further guidance. You should only receive hospitality or gifts in accordance with the Policy and in all instances you should declare such gifts or hospitality by completing the form contained within the policy. If you are in any doubt whether to accept a gift or hospitality then declare it and return the form first and advice will be offered.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Sponsorship </a:t>
            </a:r>
          </a:p>
          <a:p>
            <a:pPr>
              <a:lnSpc>
                <a:spcPct val="150000"/>
              </a:lnSpc>
            </a:pPr>
            <a:r>
              <a:rPr lang="en-GB" sz="1100" dirty="0">
                <a:latin typeface="Arial" panose="020B0604020202020204" pitchFamily="34" charset="0"/>
                <a:cs typeface="Arial" panose="020B0604020202020204" pitchFamily="34" charset="0"/>
              </a:rPr>
              <a:t>Sponsoring means any contribution in money or in kind by or to the Trust towards an event organised to raise the profile of the Trust or another organisation. All sponsoring contributions must be transparent, pursuant to a written agreement, for legitimate business. Purposes and proportionate to the consideration offered by the event host. </a:t>
            </a:r>
          </a:p>
          <a:p>
            <a:pPr>
              <a:lnSpc>
                <a:spcPct val="150000"/>
              </a:lnSpc>
            </a:pPr>
            <a:r>
              <a:rPr lang="en-GB" sz="1100" dirty="0">
                <a:latin typeface="Arial" panose="020B0604020202020204" pitchFamily="34" charset="0"/>
                <a:cs typeface="Arial" panose="020B0604020202020204" pitchFamily="34" charset="0"/>
              </a:rPr>
              <a:t>Sponsorship may not be given or received towards events that are incompatible with the Trust’s ethical standards or have the potential to damage the Trust’s reputation. All sponsorship will be publicly disclosed and this is the responsibility of the individual being sponsored or organising the event. Where commercial sponsorship is used to fund Trust training events, training materials and general meetings the fact must be disclosed in the papers relating to the meeting and in any published minutes or proceedings. Should an individual be approached to benefit from funds or sponsorship as a consequence of their employment at the Trust, this should be openly recorded, declared and prior approval should be sought in all circumstances to ensure consideration has been given to the appropriateness and transparency of the arrangements being offered.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summary you should only receive sponsorship in accordance with the Policy and in all instances you should declare such sponsorship by completing the form contained within the Policy. If you are in any doubt whether to accept sponsorship then declare it and return the form first and advice will be offered. </a:t>
            </a:r>
          </a:p>
        </p:txBody>
      </p:sp>
      <p:pic>
        <p:nvPicPr>
          <p:cNvPr id="4" name="Picture 3">
            <a:extLst>
              <a:ext uri="{FF2B5EF4-FFF2-40B4-BE49-F238E27FC236}">
                <a16:creationId xmlns:a16="http://schemas.microsoft.com/office/drawing/2014/main" id="{18439178-ECF9-8836-72A2-3C5F175F8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010626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2C5FD-87B9-4181-94C0-C802A3B3FACE}"/>
              </a:ext>
            </a:extLst>
          </p:cNvPr>
          <p:cNvSpPr txBox="1"/>
          <p:nvPr/>
        </p:nvSpPr>
        <p:spPr>
          <a:xfrm>
            <a:off x="290513" y="351255"/>
            <a:ext cx="8587071" cy="5139292"/>
          </a:xfrm>
          <a:prstGeom prst="rect">
            <a:avLst/>
          </a:prstGeom>
          <a:noFill/>
        </p:spPr>
        <p:txBody>
          <a:bodyPr wrap="square" numCol="2" spcCol="180000" rtlCol="0">
            <a:spAutoFit/>
          </a:bodyPr>
          <a:lstStyle/>
          <a:p>
            <a:pPr>
              <a:lnSpc>
                <a:spcPct val="150000"/>
              </a:lnSpc>
            </a:pPr>
            <a:r>
              <a:rPr lang="en-GB" sz="1100" b="1" dirty="0">
                <a:latin typeface="Arial" panose="020B0604020202020204" pitchFamily="34" charset="0"/>
                <a:cs typeface="Arial" panose="020B0604020202020204" pitchFamily="34" charset="0"/>
              </a:rPr>
              <a:t>Declarations of Interest </a:t>
            </a:r>
          </a:p>
          <a:p>
            <a:pPr>
              <a:lnSpc>
                <a:spcPct val="150000"/>
              </a:lnSpc>
            </a:pPr>
            <a:r>
              <a:rPr lang="en-GB" sz="1100" dirty="0">
                <a:latin typeface="Arial" panose="020B0604020202020204" pitchFamily="34" charset="0"/>
                <a:cs typeface="Arial" panose="020B0604020202020204" pitchFamily="34" charset="0"/>
              </a:rPr>
              <a:t>The Trust must be told of all cases where an employee, close relative or associate has a significant financial or other interest in another business, this includes a private company, public sector organisation, other Trust employer or any other company that may compete for an NHS contract to supply goods or services to the Trust. All senior managers and Board Directors must complete and sign a declaration of interest form on an annual basis. The information is retained by the Company Secretary and details of the Board’s interests are included within the Annual Report. All other staff should declare any interest where relevant by completing a declaration of interests form and forward this to the Company Secretary in accordance with the Policy.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summary you should consider whether you have a significant financial or other interest in a business that may compete for an NHS contract to supply goods or services to the Trust and complete a declaration of interests form. If you are in any doubt whether your interest should be declared, complete and return the form first and advice will be offered. </a:t>
            </a:r>
          </a:p>
          <a:p>
            <a:pPr>
              <a:lnSpc>
                <a:spcPct val="150000"/>
              </a:lnSpc>
            </a:pPr>
            <a:r>
              <a:rPr lang="en-GB" sz="1100" dirty="0">
                <a:latin typeface="Arial" panose="020B0604020202020204" pitchFamily="34" charset="0"/>
                <a:cs typeface="Arial" panose="020B0604020202020204" pitchFamily="34" charset="0"/>
              </a:rPr>
              <a:t>Fraud has been identified as the crime that people are most likely to experience in the UK, and no individual or organisation is immune from the risk. The NHSCFA is equipped and determined to lead the fight against fraud affecting the NHS, but everyone has a part to play in combating fraud.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first steps are being aware of the risk and remaining vigilant. You should also know how to report any suspicions or concerns you may have about fraud. By reporting fraud you can help the NHSCFA to ensure offenders are brought to justice and that money is returned to the NHS to care for patients. Reporting fraud will also help form a better picture of fraud risks and trends so that the NHS is better equipped to prevent fraud.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believe that you have good reason to suspect a person of fraud, bribery or corruption, whether they be an employee, external contractor or patient, you should immediately inform the Trust’s Counter Fraud Specialist (LCFS) or </a:t>
            </a:r>
            <a:r>
              <a:rPr lang="en-GB" sz="1100" b="1" dirty="0">
                <a:latin typeface="Arial" panose="020B0604020202020204" pitchFamily="34" charset="0"/>
                <a:cs typeface="Arial" panose="020B0604020202020204" pitchFamily="34" charset="0"/>
              </a:rPr>
              <a:t>Michelle Brown, </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the Trust’s Executive Director of Finance. </a:t>
            </a:r>
          </a:p>
        </p:txBody>
      </p:sp>
      <p:sp>
        <p:nvSpPr>
          <p:cNvPr id="5" name="Rectangle 4"/>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9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0E2403B9-C4F3-48A9-87D9-9FDBD5581C01}"/>
              </a:ext>
            </a:extLst>
          </p:cNvPr>
          <p:cNvSpPr txBox="1">
            <a:spLocks noChangeArrowheads="1"/>
          </p:cNvSpPr>
          <p:nvPr/>
        </p:nvSpPr>
        <p:spPr>
          <a:xfrm>
            <a:off x="539552"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NHS Counter Fraud</a:t>
            </a:r>
          </a:p>
        </p:txBody>
      </p:sp>
      <p:sp>
        <p:nvSpPr>
          <p:cNvPr id="10" name="Rectangle 9">
            <a:extLst>
              <a:ext uri="{FF2B5EF4-FFF2-40B4-BE49-F238E27FC236}">
                <a16:creationId xmlns:a16="http://schemas.microsoft.com/office/drawing/2014/main" id="{ED54A69B-D52A-4F05-8F04-93EC488EBF01}"/>
              </a:ext>
            </a:extLst>
          </p:cNvPr>
          <p:cNvSpPr/>
          <p:nvPr/>
        </p:nvSpPr>
        <p:spPr>
          <a:xfrm>
            <a:off x="683566" y="1693908"/>
            <a:ext cx="7704858" cy="3607300"/>
          </a:xfrm>
          <a:prstGeom prst="rect">
            <a:avLst/>
          </a:prstGeom>
          <a:solidFill>
            <a:srgbClr val="C9E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GB" sz="1100" dirty="0">
                <a:solidFill>
                  <a:schemeClr val="tx1"/>
                </a:solidFill>
                <a:latin typeface="Arial" panose="020B0604020202020204" pitchFamily="34" charset="0"/>
                <a:cs typeface="Arial" panose="020B0604020202020204" pitchFamily="34" charset="0"/>
              </a:rPr>
              <a:t>The Trust’s Anti-Fraud Specialist is </a:t>
            </a:r>
            <a:r>
              <a:rPr lang="en-US" sz="1100" i="0" dirty="0">
                <a:solidFill>
                  <a:srgbClr val="242424"/>
                </a:solidFill>
                <a:effectLst/>
                <a:latin typeface="Arial" panose="020B0604020202020204" pitchFamily="34" charset="0"/>
              </a:rPr>
              <a:t>Sarah Bailey (</a:t>
            </a:r>
            <a:r>
              <a:rPr lang="en-US" sz="1100" b="0" i="0" dirty="0">
                <a:solidFill>
                  <a:srgbClr val="242424"/>
                </a:solidFill>
                <a:effectLst/>
                <a:latin typeface="Arial" panose="020B0604020202020204" pitchFamily="34" charset="0"/>
              </a:rPr>
              <a:t>Tel: 07721488602 / Email: </a:t>
            </a:r>
            <a:r>
              <a:rPr lang="en-US" sz="1100" b="0" i="0" dirty="0">
                <a:solidFill>
                  <a:srgbClr val="242424"/>
                </a:solidFill>
                <a:effectLst/>
                <a:latin typeface="Arial" panose="020B0604020202020204" pitchFamily="34" charset="0"/>
                <a:hlinkClick r:id="rId4"/>
              </a:rPr>
              <a:t>Sarah.Bailey@miaa.nhs.uk</a:t>
            </a:r>
            <a:r>
              <a:rPr lang="en-US" sz="1100" b="0" i="0" dirty="0">
                <a:solidFill>
                  <a:srgbClr val="242424"/>
                </a:solidFill>
                <a:effectLst/>
                <a:latin typeface="Arial" panose="020B0604020202020204" pitchFamily="34" charset="0"/>
              </a:rPr>
              <a:t> / Website: </a:t>
            </a:r>
            <a:r>
              <a:rPr lang="en-US" sz="1100" b="0" i="0" u="sng" dirty="0">
                <a:solidFill>
                  <a:srgbClr val="212529"/>
                </a:solidFill>
                <a:effectLst/>
                <a:latin typeface="Arial" panose="020B0604020202020204" pitchFamily="34" charset="0"/>
                <a:hlinkClick r:id="rId5" tooltip="Original URL: https://www.miaa.nhs.uk/. Click or tap if you trust this link."/>
              </a:rPr>
              <a:t>https://www.miaa.nhs.uk/</a:t>
            </a:r>
            <a:r>
              <a:rPr lang="en-US" sz="1100" u="sng" dirty="0">
                <a:solidFill>
                  <a:srgbClr val="242424"/>
                </a:solidFill>
                <a:latin typeface="Arial" panose="020B0604020202020204" pitchFamily="34" charset="0"/>
              </a:rPr>
              <a:t>)</a:t>
            </a:r>
            <a:r>
              <a:rPr lang="en-GB" sz="1100" dirty="0">
                <a:solidFill>
                  <a:schemeClr val="tx1"/>
                </a:solidFill>
                <a:latin typeface="Arial" panose="020B0604020202020204" pitchFamily="34" charset="0"/>
                <a:cs typeface="Arial" panose="020B0604020202020204" pitchFamily="34" charset="0"/>
              </a:rPr>
              <a:t>   </a:t>
            </a:r>
          </a:p>
          <a:p>
            <a:pPr>
              <a:lnSpc>
                <a:spcPct val="150000"/>
              </a:lnSpc>
            </a:pPr>
            <a:r>
              <a:rPr lang="en-GB" sz="1100" dirty="0">
                <a:solidFill>
                  <a:schemeClr val="tx1"/>
                </a:solidFill>
                <a:latin typeface="Arial" panose="020B0604020202020204" pitchFamily="34" charset="0"/>
                <a:cs typeface="Arial" panose="020B0604020202020204" pitchFamily="34" charset="0"/>
              </a:rPr>
              <a:t>It is easy to report fraud, bribery or corruption affecting the NHS. You can call the anonymous, 24-hour reporting line on 0800 028 4060 (powered by Crimestoppers). You can also report online </a:t>
            </a:r>
            <a:r>
              <a:rPr lang="en-GB" sz="1100" b="1" dirty="0">
                <a:solidFill>
                  <a:schemeClr val="tx1"/>
                </a:solidFill>
                <a:latin typeface="Arial" panose="020B0604020202020204" pitchFamily="34" charset="0"/>
                <a:cs typeface="Arial" panose="020B0604020202020204" pitchFamily="34" charset="0"/>
              </a:rPr>
              <a:t>www.cfa.nhs.uk/reportfraud </a:t>
            </a:r>
          </a:p>
          <a:p>
            <a:pPr>
              <a:lnSpc>
                <a:spcPct val="150000"/>
              </a:lnSpc>
            </a:pPr>
            <a:r>
              <a:rPr lang="en-GB" sz="1100" dirty="0">
                <a:solidFill>
                  <a:schemeClr val="tx1"/>
                </a:solidFill>
                <a:latin typeface="Arial" panose="020B0604020202020204" pitchFamily="34" charset="0"/>
                <a:cs typeface="Arial" panose="020B0604020202020204" pitchFamily="34" charset="0"/>
              </a:rPr>
              <a:t>Please do not: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Ignore the problem – you might be the only one who knows about it.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Investigate it yourself or start discussing it with others.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Confront anyone.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Carry out any surveillance.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Tamper with computers, equipment or files you think may be involved.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Commence any disciplinary action before informing the LCFS. </a:t>
            </a:r>
            <a:endParaRPr lang="en-US" sz="1100"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0A86DE2-3B0B-2129-75D8-47A250EB79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70746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9552" y="1700808"/>
            <a:ext cx="8054202" cy="2880320"/>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9" name="Picture 8"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E30C97-1A59-4EFB-8F45-C25C02CD17E9}"/>
              </a:ext>
            </a:extLst>
          </p:cNvPr>
          <p:cNvSpPr txBox="1"/>
          <p:nvPr/>
        </p:nvSpPr>
        <p:spPr>
          <a:xfrm>
            <a:off x="565769" y="1772816"/>
            <a:ext cx="8038679" cy="2620397"/>
          </a:xfrm>
          <a:prstGeom prst="rect">
            <a:avLst/>
          </a:prstGeom>
          <a:noFill/>
        </p:spPr>
        <p:txBody>
          <a:bodyPr wrap="square" numCol="1" rtlCol="0">
            <a:spAutoFit/>
          </a:bodyPr>
          <a:lstStyle/>
          <a:p>
            <a:pPr marR="0" lvl="0" algn="l" defTabSz="914400" rtl="0" eaLnBrk="1" fontAlgn="auto" latinLnBrk="0" hangingPunct="1">
              <a:lnSpc>
                <a:spcPct val="150000"/>
              </a:lnSpc>
              <a:spcBef>
                <a:spcPts val="0"/>
              </a:spcBef>
              <a:spcAft>
                <a:spcPts val="0"/>
              </a:spcAft>
              <a:buClrTx/>
              <a:buSzTx/>
              <a:tabLst/>
              <a:defRPr/>
            </a:pPr>
            <a:r>
              <a:rPr lang="en-GB" sz="1200" b="1" dirty="0">
                <a:latin typeface="Arial" panose="020B0604020202020204" pitchFamily="34" charset="0"/>
                <a:cs typeface="Arial" panose="020B0604020202020204" pitchFamily="34" charset="0"/>
              </a:rPr>
              <a:t>Relevant Trust Policies: </a:t>
            </a:r>
          </a:p>
          <a:p>
            <a:pPr marR="0" lvl="0" algn="l" defTabSz="914400" rtl="0" eaLnBrk="1" fontAlgn="auto" latinLnBrk="0" hangingPunct="1">
              <a:lnSpc>
                <a:spcPct val="150000"/>
              </a:lnSpc>
              <a:spcBef>
                <a:spcPts val="0"/>
              </a:spcBef>
              <a:spcAft>
                <a:spcPts val="0"/>
              </a:spcAft>
              <a:buClrTx/>
              <a:buSzTx/>
              <a:tabLst/>
              <a:defRPr/>
            </a:pPr>
            <a:endParaRPr lang="en-GB" sz="3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Anti-Fraud Bribery and Corruption Policy.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Raising Concerns/Whistleblowing Policy: (Protection under PIDA). The Trust’s Whistleblowing Policy will be rigorously enforced to ensure that no individual will suffer personally from any detrimental treatment as a result of reporting reasonably held suspicions. Staff are advised to contact the Trust Raising Concerns Guardian for support and further advice.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Code of Conduct/Standing Orders/Standing Financial Instructions.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Gifts and Hospitality Policy.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Sickness Absence Policy.</a:t>
            </a:r>
            <a:endParaRPr lang="en-GB" sz="200" dirty="0">
              <a:latin typeface="Arial" panose="020B0604020202020204" pitchFamily="34" charset="0"/>
              <a:cs typeface="Arial" panose="020B0604020202020204" pitchFamily="34" charset="0"/>
            </a:endParaRPr>
          </a:p>
        </p:txBody>
      </p:sp>
      <p:sp>
        <p:nvSpPr>
          <p:cNvPr id="16"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Policies</a:t>
            </a:r>
          </a:p>
        </p:txBody>
      </p:sp>
      <p:pic>
        <p:nvPicPr>
          <p:cNvPr id="11"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252C11C-9C57-4E81-5BA4-849B33D02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35582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61248"/>
            <a:ext cx="9144000" cy="123265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C51FD3-9637-450B-A436-D65FF553AAEB}"/>
              </a:ext>
            </a:extLst>
          </p:cNvPr>
          <p:cNvSpPr/>
          <p:nvPr/>
        </p:nvSpPr>
        <p:spPr>
          <a:xfrm>
            <a:off x="666607" y="1424821"/>
            <a:ext cx="3762576" cy="3516347"/>
          </a:xfrm>
          <a:prstGeom prst="rect">
            <a:avLst/>
          </a:prstGeom>
          <a:solidFill>
            <a:srgbClr val="523178">
              <a:alpha val="2980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200" b="1" dirty="0">
                <a:latin typeface="Arial" panose="020B0604020202020204" pitchFamily="34" charset="0"/>
                <a:cs typeface="Arial" panose="020B0604020202020204" pitchFamily="34" charset="0"/>
              </a:rPr>
              <a:t>Aim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It is our aim through Workforce Education to enable you to provide high quality services and optimum levels of patient care, supporting the Trust’s vision: To be widely recognised for providing safe, personal and effective care.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Corporate Trust Induction Programme is the first step you will take in your socialisation and integration into your new role in the Trust, and introduces the importance of applying the Trust Vision and Values within your workplace.</a:t>
            </a:r>
          </a:p>
        </p:txBody>
      </p:sp>
      <p:sp>
        <p:nvSpPr>
          <p:cNvPr id="2" name="TextBox 1">
            <a:extLst>
              <a:ext uri="{FF2B5EF4-FFF2-40B4-BE49-F238E27FC236}">
                <a16:creationId xmlns:a16="http://schemas.microsoft.com/office/drawing/2014/main" id="{BFF7E2AB-7007-45C1-B96C-AC809FB4528F}"/>
              </a:ext>
            </a:extLst>
          </p:cNvPr>
          <p:cNvSpPr txBox="1"/>
          <p:nvPr/>
        </p:nvSpPr>
        <p:spPr>
          <a:xfrm>
            <a:off x="4716016" y="1424821"/>
            <a:ext cx="3762576" cy="3516347"/>
          </a:xfrm>
          <a:prstGeom prst="rect">
            <a:avLst/>
          </a:prstGeom>
          <a:solidFill>
            <a:srgbClr val="523178"/>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Objectives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Following the Corporate Trust Induction Programme you will be able to: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the Trust Vision and Values and their place in influencing the behaviours attitudes and culture of the organisation.</a:t>
            </a:r>
          </a:p>
          <a:p>
            <a:pPr marR="0" lvl="0" algn="l" defTabSz="914400" rtl="0" eaLnBrk="1" fontAlgn="auto" latinLnBrk="0" hangingPunct="1">
              <a:lnSpc>
                <a:spcPct val="150000"/>
              </a:lnSpc>
              <a:spcBef>
                <a:spcPts val="0"/>
              </a:spcBef>
              <a:spcAft>
                <a:spcPts val="0"/>
              </a:spcAft>
              <a:buClrTx/>
              <a:buSzTx/>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Recognise that patient care and safety and effectiveness is at the centre of our service.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endParaRPr lang="en-GB" sz="200" dirty="0"/>
          </a:p>
        </p:txBody>
      </p:sp>
      <p:pic>
        <p:nvPicPr>
          <p:cNvPr id="9" name="Picture 8"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Your Induction</a:t>
            </a:r>
          </a:p>
        </p:txBody>
      </p:sp>
    </p:spTree>
    <p:extLst>
      <p:ext uri="{BB962C8B-B14F-4D97-AF65-F5344CB8AC3E}">
        <p14:creationId xmlns:p14="http://schemas.microsoft.com/office/powerpoint/2010/main" val="23113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Emergency Planning and Business Continuity</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268760"/>
            <a:ext cx="8064896" cy="4490140"/>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The NHS needs to plan for, and respond to, a wide range of incidents and emergencies that could affect health or patient care. These could be anything from extreme weather conditions to an outbreak of an infectious disease or a major transport accident. The Civil Contingencies Act (2004) requires NHS organisations, including East Lancashire Hospitals Trust, to show that they can deal with such incidents while maintaining services.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Recent examples of this in the UK were the Cumbria floods following Storm Desmond in 2015; the bombing at Manchester Arena during a pop concert in 2017; the Cyber Attack on NHS IT systems in 2017 and of course, more recently, the coronavirus outbreak in 2020. The Emergency Preparedness, Resilience and Response framework (known as EPRR) outlines the work streams that we are required to consider in order to enable us to respond to emergencies in an efficient and effective way, whilst maintaining business as usual as far as is possible.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The patient remains at the heart of what we do and we must continue to provide safe, personal and effective care.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To support our EPPR work, the Trust has a Major Incident Plan, a Business Continuity Plan and a host of other specialist plans e.g. Heatwave Plan. These can all be found on OLI. From the ‘Corporate’ menu, please go to ‘Emergency Planning and Business Continuity’.</a:t>
            </a:r>
          </a:p>
        </p:txBody>
      </p:sp>
      <p:pic>
        <p:nvPicPr>
          <p:cNvPr id="3" name="Picture 2">
            <a:extLst>
              <a:ext uri="{FF2B5EF4-FFF2-40B4-BE49-F238E27FC236}">
                <a16:creationId xmlns:a16="http://schemas.microsoft.com/office/drawing/2014/main" id="{05BBA750-B2B0-C6F9-19F7-AD8C42D34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617999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Emergency Planning and Business Continuity</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268760"/>
            <a:ext cx="8064896" cy="3936142"/>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Depending on your role, you may need specialist training to respond to such incidents and emergencies. Others may only need to be aware of the Trust and departmental plans to ensure that our services are maintained, as far as is possible, during an incident. As part of your local induction process, your manager should outline the major incident and business continuity arrangements for your service and should advise you if you need any further training.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All Trust plans are ratified at Divisional or Directorate level, as well as being approved through the monthly Emergency Preparedness and Operational Resilience Committee, which then reports to the Trust Board. The Trust EPRR Manager is Heather Taylor (</a:t>
            </a:r>
            <a:r>
              <a:rPr lang="en-GB" sz="1200" b="0" i="0" u="sng" dirty="0">
                <a:solidFill>
                  <a:srgbClr val="002451"/>
                </a:solidFill>
                <a:effectLst/>
                <a:latin typeface="Arial" panose="020B0604020202020204" pitchFamily="34" charset="0"/>
              </a:rPr>
              <a:t>heather.taylor@elht.nhs.uk</a:t>
            </a:r>
            <a:r>
              <a:rPr lang="en-GB" sz="1200" dirty="0">
                <a:latin typeface="Arial" panose="020B0604020202020204" pitchFamily="34" charset="0"/>
                <a:cs typeface="Arial" panose="020B0604020202020204" pitchFamily="34" charset="0"/>
              </a:rPr>
              <a:t>). The Executive Director (Accountable Emergency Officer) with responsibility for EPRR is Tony McDonald, Executive Director of Integrated Care and Partnerships and Resilience.</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Training and exercising for staff in relation to responding to incidents and emergencies takes place on a regular basis. For details about training, exercising or other major incident or business continuity related queries, please contact the EPRR team </a:t>
            </a:r>
            <a:r>
              <a:rPr lang="en-GB" sz="1200" b="1" dirty="0">
                <a:latin typeface="Arial" panose="020B0604020202020204" pitchFamily="34" charset="0"/>
                <a:cs typeface="Arial" panose="020B0604020202020204" pitchFamily="34" charset="0"/>
              </a:rPr>
              <a:t>(EPRR@elht.nhs.uk).</a:t>
            </a:r>
          </a:p>
        </p:txBody>
      </p:sp>
      <p:pic>
        <p:nvPicPr>
          <p:cNvPr id="4" name="Picture 3">
            <a:extLst>
              <a:ext uri="{FF2B5EF4-FFF2-40B4-BE49-F238E27FC236}">
                <a16:creationId xmlns:a16="http://schemas.microsoft.com/office/drawing/2014/main" id="{E1B8753B-CD98-5900-7AA3-767ECC13A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782519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Car Parking</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989140"/>
            <a:ext cx="8064896" cy="4397807"/>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You should have already received and submitted your application form for a car parking permit at your employment check. You will not receive a permit until you have a payroll number generated. </a:t>
            </a:r>
            <a:endParaRPr lang="en-GB" sz="4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If you are a car user and have applied for a Trust car parking permit, the car parking team will contact you in regard to receiving this. Once you have received your permit, you will be free to park at RBH and BGH as long as your permit is clearly visible. If you have not yet applied for a permit or are a temporary staff member, then you could keep the car parking costs down by following the instructions below:</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BGH</a:t>
            </a:r>
            <a:r>
              <a:rPr lang="en-GB" sz="1200" dirty="0">
                <a:latin typeface="Arial" panose="020B0604020202020204" pitchFamily="34" charset="0"/>
                <a:cs typeface="Arial" panose="020B0604020202020204" pitchFamily="34" charset="0"/>
              </a:rPr>
              <a:t> – If you park for 3 consecutive days (even for up to 3 hours) at Burnley, display the 3 tickets in the window and these will let you park for the rest of the week (4 days) free of charge for any amount of time.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RBH</a:t>
            </a:r>
            <a:r>
              <a:rPr lang="en-GB" sz="1200" dirty="0">
                <a:latin typeface="Arial" panose="020B0604020202020204" pitchFamily="34" charset="0"/>
                <a:cs typeface="Arial" panose="020B0604020202020204" pitchFamily="34" charset="0"/>
              </a:rPr>
              <a:t> – There are two systems. The first system is ANPR which clocks you in and out. You need to download the NCP app and you have 24 hours to pay. Not paying within this time will result in a £20 fine. Prices are 0-3 hours - £2.60 / 3-8 hours - £4.20 / 8-24 hours - £6.30.</a:t>
            </a:r>
          </a:p>
          <a:p>
            <a:pPr>
              <a:lnSpc>
                <a:spcPct val="150000"/>
              </a:lnSpc>
            </a:pPr>
            <a:r>
              <a:rPr lang="en-GB" sz="1200" dirty="0">
                <a:latin typeface="Arial" panose="020B0604020202020204" pitchFamily="34" charset="0"/>
                <a:cs typeface="Arial" panose="020B0604020202020204" pitchFamily="34" charset="0"/>
              </a:rPr>
              <a:t>The second system is applicable for the main hospital car park. You purchase a ticket at the entry terminal and pay at the machines by the main door. This can be via cash or debit / credit card.  If you pay for a daily ticket (costing £6.30) for 3 days and take your receipts to the car parking office, you can complete a concession form and you will receive the next 4 visits free. These do not need to be consecutive.</a:t>
            </a:r>
            <a:endParaRPr lang="en-GB" sz="1200" b="1" dirty="0">
              <a:highlight>
                <a:srgbClr val="FFFF00"/>
              </a:highligh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AECD7B-65B6-7C63-4A60-73DCCF54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52320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Car Parking Prices </a:t>
            </a:r>
          </a:p>
        </p:txBody>
      </p:sp>
      <p:pic>
        <p:nvPicPr>
          <p:cNvPr id="2050" name="Picture 2" descr="http://oli.xelht.nhs.uk/sorce/tools/sampleimg.aspx?imagepath=%2fsorce%2fapps%2fpicture_lib_app%2fuploads%2fu1021805%2f318148840550%2fcar-parking.jpg&amp;width=300&amp;height=250&amp;mode=c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14136"/>
            <a:ext cx="1123325"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id="{B6507A6D-2D23-9334-5925-D4F2EB90F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375373"/>
            <a:ext cx="4001058" cy="1143160"/>
          </a:xfrm>
          <a:prstGeom prst="rect">
            <a:avLst/>
          </a:prstGeom>
        </p:spPr>
      </p:pic>
      <p:pic>
        <p:nvPicPr>
          <p:cNvPr id="7" name="Picture 6" descr="A table with text and numbers&#10;&#10;Description automatically generated">
            <a:extLst>
              <a:ext uri="{FF2B5EF4-FFF2-40B4-BE49-F238E27FC236}">
                <a16:creationId xmlns:a16="http://schemas.microsoft.com/office/drawing/2014/main" id="{6FB7F467-AC12-064B-93FD-6CAB8EC9D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322023"/>
            <a:ext cx="3467584" cy="2191056"/>
          </a:xfrm>
          <a:prstGeom prst="rect">
            <a:avLst/>
          </a:prstGeom>
        </p:spPr>
      </p:pic>
      <p:pic>
        <p:nvPicPr>
          <p:cNvPr id="9" name="Picture 8" descr="A screenshot of a table&#10;&#10;Description automatically generated">
            <a:extLst>
              <a:ext uri="{FF2B5EF4-FFF2-40B4-BE49-F238E27FC236}">
                <a16:creationId xmlns:a16="http://schemas.microsoft.com/office/drawing/2014/main" id="{3F07B834-B31B-1279-803E-541A59DB5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7508" y="2204864"/>
            <a:ext cx="3448531" cy="1400370"/>
          </a:xfrm>
          <a:prstGeom prst="rect">
            <a:avLst/>
          </a:prstGeom>
        </p:spPr>
      </p:pic>
      <p:pic>
        <p:nvPicPr>
          <p:cNvPr id="12" name="Picture 11" descr="A screenshot of a screen&#10;&#10;Description automatically generated">
            <a:extLst>
              <a:ext uri="{FF2B5EF4-FFF2-40B4-BE49-F238E27FC236}">
                <a16:creationId xmlns:a16="http://schemas.microsoft.com/office/drawing/2014/main" id="{BCF76560-5F0A-6C60-DC40-D2507794C8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920" y="4681914"/>
            <a:ext cx="3439005" cy="1419423"/>
          </a:xfrm>
          <a:prstGeom prst="rect">
            <a:avLst/>
          </a:prstGeom>
        </p:spPr>
      </p:pic>
      <p:sp>
        <p:nvSpPr>
          <p:cNvPr id="14" name="TextBox 13">
            <a:extLst>
              <a:ext uri="{FF2B5EF4-FFF2-40B4-BE49-F238E27FC236}">
                <a16:creationId xmlns:a16="http://schemas.microsoft.com/office/drawing/2014/main" id="{D3C285F4-A532-D199-6F3C-45B705093382}"/>
              </a:ext>
            </a:extLst>
          </p:cNvPr>
          <p:cNvSpPr txBox="1"/>
          <p:nvPr/>
        </p:nvSpPr>
        <p:spPr>
          <a:xfrm>
            <a:off x="5580112" y="1412776"/>
            <a:ext cx="2736304" cy="646331"/>
          </a:xfrm>
          <a:prstGeom prst="rect">
            <a:avLst/>
          </a:prstGeom>
          <a:noFill/>
        </p:spPr>
        <p:txBody>
          <a:bodyPr wrap="square" rtlCol="0">
            <a:spAutoFit/>
          </a:bodyPr>
          <a:lstStyle/>
          <a:p>
            <a:pPr algn="ctr"/>
            <a:r>
              <a:rPr lang="en-GB" sz="1200" dirty="0"/>
              <a:t>Permanent Days (Direct Salary Permits) Including Community Staff and Agile Working</a:t>
            </a:r>
          </a:p>
        </p:txBody>
      </p:sp>
      <p:sp>
        <p:nvSpPr>
          <p:cNvPr id="15" name="TextBox 14">
            <a:extLst>
              <a:ext uri="{FF2B5EF4-FFF2-40B4-BE49-F238E27FC236}">
                <a16:creationId xmlns:a16="http://schemas.microsoft.com/office/drawing/2014/main" id="{DDF0E173-CF0B-D787-F80D-82A3F22E7CE7}"/>
              </a:ext>
            </a:extLst>
          </p:cNvPr>
          <p:cNvSpPr txBox="1"/>
          <p:nvPr/>
        </p:nvSpPr>
        <p:spPr>
          <a:xfrm>
            <a:off x="5605270" y="3771220"/>
            <a:ext cx="2736304" cy="646331"/>
          </a:xfrm>
          <a:prstGeom prst="rect">
            <a:avLst/>
          </a:prstGeom>
          <a:noFill/>
        </p:spPr>
        <p:txBody>
          <a:bodyPr wrap="square" rtlCol="0">
            <a:spAutoFit/>
          </a:bodyPr>
          <a:lstStyle/>
          <a:p>
            <a:pPr algn="ctr"/>
            <a:r>
              <a:rPr lang="en-GB" sz="1200" dirty="0"/>
              <a:t>Staff Working Rotational Hours (Direct Salary Permits) Mixture of day, evening and night duties</a:t>
            </a:r>
          </a:p>
        </p:txBody>
      </p:sp>
      <p:sp>
        <p:nvSpPr>
          <p:cNvPr id="16" name="TextBox 15">
            <a:extLst>
              <a:ext uri="{FF2B5EF4-FFF2-40B4-BE49-F238E27FC236}">
                <a16:creationId xmlns:a16="http://schemas.microsoft.com/office/drawing/2014/main" id="{68C01177-8176-AC30-9552-78FC16CEA75B}"/>
              </a:ext>
            </a:extLst>
          </p:cNvPr>
          <p:cNvSpPr txBox="1"/>
          <p:nvPr/>
        </p:nvSpPr>
        <p:spPr>
          <a:xfrm>
            <a:off x="833184" y="2824603"/>
            <a:ext cx="2736304" cy="276999"/>
          </a:xfrm>
          <a:prstGeom prst="rect">
            <a:avLst/>
          </a:prstGeom>
          <a:noFill/>
        </p:spPr>
        <p:txBody>
          <a:bodyPr wrap="square" rtlCol="0">
            <a:spAutoFit/>
          </a:bodyPr>
          <a:lstStyle/>
          <a:p>
            <a:pPr algn="ctr"/>
            <a:r>
              <a:rPr lang="en-GB" sz="1200" dirty="0"/>
              <a:t>Pre Paid Permits</a:t>
            </a:r>
          </a:p>
        </p:txBody>
      </p:sp>
    </p:spTree>
    <p:extLst>
      <p:ext uri="{BB962C8B-B14F-4D97-AF65-F5344CB8AC3E}">
        <p14:creationId xmlns:p14="http://schemas.microsoft.com/office/powerpoint/2010/main" val="178072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2204864"/>
            <a:ext cx="8280922" cy="2592288"/>
          </a:xfrm>
          <a:prstGeom prst="rect">
            <a:avLst/>
          </a:prstGeom>
          <a:solidFill>
            <a:srgbClr val="523181">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ID Badges</a:t>
            </a:r>
          </a:p>
        </p:txBody>
      </p:sp>
      <p:sp>
        <p:nvSpPr>
          <p:cNvPr id="2" name="TextBox 1">
            <a:extLst>
              <a:ext uri="{FF2B5EF4-FFF2-40B4-BE49-F238E27FC236}">
                <a16:creationId xmlns:a16="http://schemas.microsoft.com/office/drawing/2014/main" id="{5D22C5FD-87B9-4181-94C0-C802A3B3FACE}"/>
              </a:ext>
            </a:extLst>
          </p:cNvPr>
          <p:cNvSpPr txBox="1"/>
          <p:nvPr/>
        </p:nvSpPr>
        <p:spPr>
          <a:xfrm>
            <a:off x="471721" y="2348880"/>
            <a:ext cx="8276744" cy="2308324"/>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East Lancashire Hospitals NHS Trust has been designed with secure access controls in selected areas to provide a safe and secure environment for patients, visitors and staff. Royal Blackburn Teaching Hospital, Burnley General Teaching Hospital and Clitheroe Community Hospital all have different security systems for the ID Badges and therefore, if you will be working in any secure area of any of these sites you will need an ID Badge.</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Accrington and Pendle Community Sites have name badges only with Photo ID and these badges can be obtained from General Office in Royal Blackburn Teaching Hospital. Each door with an ID badge access system on it should have a manager and deputy assigned to it, and only their signature will allow staff access via the ID badge / fob. </a:t>
            </a:r>
          </a:p>
        </p:txBody>
      </p:sp>
      <p:pic>
        <p:nvPicPr>
          <p:cNvPr id="4" name="Picture 3">
            <a:extLst>
              <a:ext uri="{FF2B5EF4-FFF2-40B4-BE49-F238E27FC236}">
                <a16:creationId xmlns:a16="http://schemas.microsoft.com/office/drawing/2014/main" id="{9B04F250-E209-D75F-58F4-409EE31F5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992229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323720"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How to obtain ID Badges</a:t>
            </a:r>
          </a:p>
        </p:txBody>
      </p:sp>
      <p:sp>
        <p:nvSpPr>
          <p:cNvPr id="2" name="TextBox 1">
            <a:extLst>
              <a:ext uri="{FF2B5EF4-FFF2-40B4-BE49-F238E27FC236}">
                <a16:creationId xmlns:a16="http://schemas.microsoft.com/office/drawing/2014/main" id="{5D22C5FD-87B9-4181-94C0-C802A3B3FACE}"/>
              </a:ext>
            </a:extLst>
          </p:cNvPr>
          <p:cNvSpPr txBox="1"/>
          <p:nvPr/>
        </p:nvSpPr>
        <p:spPr>
          <a:xfrm>
            <a:off x="323528" y="1297791"/>
            <a:ext cx="8496944" cy="4490140"/>
          </a:xfrm>
          <a:prstGeom prst="rect">
            <a:avLst/>
          </a:prstGeom>
          <a:noFill/>
        </p:spPr>
        <p:txBody>
          <a:bodyPr wrap="square" numCol="1" rtlCol="0">
            <a:spAutoFit/>
          </a:bodyPr>
          <a:lstStyle/>
          <a:p>
            <a:pPr marL="171450" indent="-171450">
              <a:lnSpc>
                <a:spcPct val="150000"/>
              </a:lnSpc>
              <a:buFont typeface="Arial" panose="020B0604020202020204" pitchFamily="34" charset="0"/>
              <a:buChar char="•"/>
            </a:pPr>
            <a:r>
              <a:rPr lang="en-GB" sz="1200" b="1" dirty="0">
                <a:latin typeface="Arial" panose="020B0604020202020204" pitchFamily="34" charset="0"/>
                <a:cs typeface="Arial" panose="020B0604020202020204" pitchFamily="34" charset="0"/>
              </a:rPr>
              <a:t>RBH</a:t>
            </a:r>
            <a:r>
              <a:rPr lang="en-GB" sz="1200" dirty="0">
                <a:latin typeface="Arial" panose="020B0604020202020204" pitchFamily="34" charset="0"/>
                <a:cs typeface="Arial" panose="020B0604020202020204" pitchFamily="34" charset="0"/>
              </a:rPr>
              <a:t> – The application forms can be obtained from </a:t>
            </a:r>
            <a:r>
              <a:rPr lang="en-GB" sz="1200" dirty="0">
                <a:latin typeface="Arial" panose="020B0604020202020204" pitchFamily="34" charset="0"/>
                <a:cs typeface="Arial" panose="020B0604020202020204" pitchFamily="34" charset="0"/>
                <a:hlinkClick r:id="rId3"/>
              </a:rPr>
              <a:t>generaloffice@elht.nhs.uk</a:t>
            </a:r>
            <a:r>
              <a:rPr lang="en-GB" sz="1200" dirty="0">
                <a:latin typeface="Arial" panose="020B0604020202020204" pitchFamily="34" charset="0"/>
                <a:cs typeface="Arial" panose="020B0604020202020204" pitchFamily="34" charset="0"/>
              </a:rPr>
              <a:t>. The ID badge form must be completed then signed and returned to </a:t>
            </a:r>
            <a:r>
              <a:rPr lang="en-GB" sz="1200" dirty="0">
                <a:latin typeface="Arial" panose="020B0604020202020204" pitchFamily="34" charset="0"/>
                <a:cs typeface="Arial" panose="020B0604020202020204" pitchFamily="34" charset="0"/>
                <a:hlinkClick r:id="rId3"/>
              </a:rPr>
              <a:t>generaloffice@elht.nhs.uk</a:t>
            </a:r>
            <a:r>
              <a:rPr lang="en-GB" sz="1200" dirty="0">
                <a:latin typeface="Arial" panose="020B0604020202020204" pitchFamily="34" charset="0"/>
                <a:cs typeface="Arial" panose="020B0604020202020204" pitchFamily="34" charset="0"/>
              </a:rPr>
              <a:t> along with a head and shoulder shot photo.</a:t>
            </a:r>
          </a:p>
          <a:p>
            <a:pPr marL="171450" indent="-171450">
              <a:lnSpc>
                <a:spcPct val="150000"/>
              </a:lnSpc>
              <a:buFont typeface="Arial" panose="020B0604020202020204" pitchFamily="34" charset="0"/>
              <a:buChar char="•"/>
            </a:pPr>
            <a:r>
              <a:rPr lang="en-GB" sz="1200" b="1" dirty="0">
                <a:latin typeface="Arial" panose="020B0604020202020204" pitchFamily="34" charset="0"/>
                <a:cs typeface="Arial" panose="020B0604020202020204" pitchFamily="34" charset="0"/>
              </a:rPr>
              <a:t>NB: </a:t>
            </a:r>
            <a:r>
              <a:rPr lang="en-GB" sz="1200" dirty="0">
                <a:latin typeface="Arial" panose="020B0604020202020204" pitchFamily="34" charset="0"/>
                <a:cs typeface="Arial" panose="020B0604020202020204" pitchFamily="34" charset="0"/>
              </a:rPr>
              <a:t>All application forms must be signed by the assigned manager/deputy of each door that access is required.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applicant will be advised when their ID badge will be ready for collection. This is usually on the same day as the application is received by the issuing office.</a:t>
            </a:r>
          </a:p>
          <a:p>
            <a:pPr marL="171450" indent="-171450">
              <a:lnSpc>
                <a:spcPct val="150000"/>
              </a:lnSpc>
              <a:buFont typeface="Arial" panose="020B0604020202020204" pitchFamily="34" charset="0"/>
              <a:buChar char="•"/>
            </a:pPr>
            <a:r>
              <a:rPr lang="en-GB" sz="1200" b="1" dirty="0">
                <a:latin typeface="Arial" panose="020B0604020202020204" pitchFamily="34" charset="0"/>
                <a:cs typeface="Arial" panose="020B0604020202020204" pitchFamily="34" charset="0"/>
              </a:rPr>
              <a:t>BGH – </a:t>
            </a:r>
            <a:r>
              <a:rPr lang="en-GB" sz="1200" dirty="0">
                <a:latin typeface="Arial" panose="020B0604020202020204" pitchFamily="34" charset="0"/>
                <a:cs typeface="Arial" panose="020B0604020202020204" pitchFamily="34" charset="0"/>
              </a:rPr>
              <a:t>The application forms can be obtained from </a:t>
            </a:r>
            <a:r>
              <a:rPr lang="en-GB" sz="1200" dirty="0">
                <a:latin typeface="Arial" panose="020B0604020202020204" pitchFamily="34" charset="0"/>
                <a:cs typeface="Arial" panose="020B0604020202020204" pitchFamily="34" charset="0"/>
                <a:hlinkClick r:id="rId3"/>
              </a:rPr>
              <a:t>generaloffice@elht.nhs.uk</a:t>
            </a:r>
            <a:r>
              <a:rPr lang="en-GB" sz="1200" dirty="0">
                <a:latin typeface="Arial" panose="020B0604020202020204" pitchFamily="34" charset="0"/>
                <a:cs typeface="Arial" panose="020B0604020202020204" pitchFamily="34" charset="0"/>
              </a:rPr>
              <a:t>. The ID badge form must be completed then signed and an appointment made with Security (01282 805277).</a:t>
            </a:r>
          </a:p>
          <a:p>
            <a:pPr marL="171450" indent="-171450">
              <a:lnSpc>
                <a:spcPct val="150000"/>
              </a:lnSpc>
              <a:buFont typeface="Arial" panose="020B0604020202020204" pitchFamily="34" charset="0"/>
              <a:buChar char="•"/>
            </a:pPr>
            <a:r>
              <a:rPr lang="en-GB" sz="1200" b="1" dirty="0">
                <a:latin typeface="Arial" panose="020B0604020202020204" pitchFamily="34" charset="0"/>
                <a:cs typeface="Arial" panose="020B0604020202020204" pitchFamily="34" charset="0"/>
              </a:rPr>
              <a:t>NB: </a:t>
            </a:r>
            <a:r>
              <a:rPr lang="en-GB" sz="1200" dirty="0">
                <a:latin typeface="Arial" panose="020B0604020202020204" pitchFamily="34" charset="0"/>
                <a:cs typeface="Arial" panose="020B0604020202020204" pitchFamily="34" charset="0"/>
              </a:rPr>
              <a:t>All application forms must be signed by the assigned manager/deputy of each door that access is required.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applicant will be given an appointment day and time whereby they must attend the Security office with their form. They will have a photo taken and be issued their ID badge on the day.</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On receipt of your ID badge a signature is required with the understanding that you will undertake the following:- </a:t>
            </a:r>
          </a:p>
          <a:p>
            <a:pPr marL="628650" lvl="1"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 be worn and displayed when on Trust property. </a:t>
            </a:r>
          </a:p>
          <a:p>
            <a:pPr marL="628650" lvl="1"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Not to deface the badge. </a:t>
            </a:r>
          </a:p>
          <a:p>
            <a:pPr marL="628650" lvl="1"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Not to pass to another for use. </a:t>
            </a:r>
          </a:p>
          <a:p>
            <a:pPr marL="628650" lvl="1"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Failure to follow the above may result in disciplinary action taken against the individual. </a:t>
            </a:r>
          </a:p>
          <a:p>
            <a:pPr marL="628650" lvl="1"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Please note that lost ID badges are chargeable.</a:t>
            </a:r>
          </a:p>
        </p:txBody>
      </p:sp>
      <p:pic>
        <p:nvPicPr>
          <p:cNvPr id="4" name="Picture 3">
            <a:extLst>
              <a:ext uri="{FF2B5EF4-FFF2-40B4-BE49-F238E27FC236}">
                <a16:creationId xmlns:a16="http://schemas.microsoft.com/office/drawing/2014/main" id="{E19F7318-A40F-CC4E-5DCC-D5C20E8EB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034022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Maintenance</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989140"/>
            <a:ext cx="8064896" cy="5176164"/>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Royal Blackburn Teaching Hospital</a:t>
            </a:r>
          </a:p>
          <a:p>
            <a:pPr>
              <a:lnSpc>
                <a:spcPct val="150000"/>
              </a:lnSpc>
            </a:pPr>
            <a:r>
              <a:rPr lang="en-GB" sz="1100" dirty="0">
                <a:latin typeface="Arial" panose="020B0604020202020204" pitchFamily="34" charset="0"/>
                <a:cs typeface="Arial" panose="020B0604020202020204" pitchFamily="34" charset="0"/>
              </a:rPr>
              <a:t>At Royal Blackburn Hospital all of the Trust Maintenance is </a:t>
            </a:r>
          </a:p>
          <a:p>
            <a:pPr>
              <a:lnSpc>
                <a:spcPct val="150000"/>
              </a:lnSpc>
            </a:pPr>
            <a:r>
              <a:rPr lang="en-GB" sz="1100" dirty="0">
                <a:latin typeface="Arial" panose="020B0604020202020204" pitchFamily="34" charset="0"/>
                <a:cs typeface="Arial" panose="020B0604020202020204" pitchFamily="34" charset="0"/>
              </a:rPr>
              <a:t>completed by a service provider called ENGIE, this is done by </a:t>
            </a:r>
          </a:p>
          <a:p>
            <a:pPr>
              <a:lnSpc>
                <a:spcPct val="150000"/>
              </a:lnSpc>
            </a:pPr>
            <a:r>
              <a:rPr lang="en-GB" sz="1100" dirty="0">
                <a:latin typeface="Arial" panose="020B0604020202020204" pitchFamily="34" charset="0"/>
                <a:cs typeface="Arial" panose="020B0604020202020204" pitchFamily="34" charset="0"/>
              </a:rPr>
              <a:t>phoning the </a:t>
            </a:r>
            <a:r>
              <a:rPr lang="en-GB" sz="1100" b="1" dirty="0">
                <a:latin typeface="Arial" panose="020B0604020202020204" pitchFamily="34" charset="0"/>
                <a:cs typeface="Arial" panose="020B0604020202020204" pitchFamily="34" charset="0"/>
              </a:rPr>
              <a:t>ENGIE helpdesk on 2020</a:t>
            </a:r>
            <a:r>
              <a:rPr lang="en-GB" sz="1100" dirty="0">
                <a:latin typeface="Arial" panose="020B0604020202020204" pitchFamily="34" charset="0"/>
                <a:cs typeface="Arial" panose="020B0604020202020204" pitchFamily="34" charset="0"/>
              </a:rPr>
              <a:t>. Below are examples (but not an exhaustive list) of Maintenance jobs that should be rung through to the ENGIE Helpdesk:</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Loose skirting boards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Blocked toilets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Leaks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Lights out both internal and external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Wall / door / floor / ceiling damage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Sinks not working effectively</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Paint flaking or scuff marks that cannot be removed</a:t>
            </a:r>
          </a:p>
          <a:p>
            <a:pPr>
              <a:lnSpc>
                <a:spcPct val="150000"/>
              </a:lnSpc>
            </a:pPr>
            <a:r>
              <a:rPr lang="en-GB" sz="1100" dirty="0">
                <a:latin typeface="Arial" panose="020B0604020202020204" pitchFamily="34" charset="0"/>
                <a:cs typeface="Arial" panose="020B0604020202020204" pitchFamily="34" charset="0"/>
              </a:rPr>
              <a:t>     from effective cleaning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Electrical problems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Broken beds / wheelchairs / trolleys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External building issues – Wall / pavement / road / window issues</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br>
              <a:rPr lang="en-GB" sz="1100" b="1" dirty="0">
                <a:latin typeface="Arial" panose="020B0604020202020204" pitchFamily="34" charset="0"/>
                <a:cs typeface="Arial" panose="020B0604020202020204" pitchFamily="34" charset="0"/>
              </a:rPr>
            </a:br>
            <a:br>
              <a:rPr lang="en-GB" sz="1100" b="1" dirty="0">
                <a:latin typeface="Arial" panose="020B0604020202020204" pitchFamily="34" charset="0"/>
                <a:cs typeface="Arial" panose="020B0604020202020204" pitchFamily="34" charset="0"/>
              </a:rPr>
            </a:b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Burnley General Teaching Hospital  Area 7 </a:t>
            </a:r>
          </a:p>
          <a:p>
            <a:pPr>
              <a:lnSpc>
                <a:spcPct val="150000"/>
              </a:lnSpc>
            </a:pPr>
            <a:r>
              <a:rPr lang="en-GB" sz="1100" dirty="0">
                <a:latin typeface="Arial" panose="020B0604020202020204" pitchFamily="34" charset="0"/>
                <a:cs typeface="Arial" panose="020B0604020202020204" pitchFamily="34" charset="0"/>
              </a:rPr>
              <a:t>At Burnley General Hospital Area 7 our Maintenance is completed by ENGIE and the Trust Estates Team. </a:t>
            </a:r>
          </a:p>
          <a:p>
            <a:pPr>
              <a:lnSpc>
                <a:spcPct val="150000"/>
              </a:lnSpc>
            </a:pPr>
            <a:r>
              <a:rPr lang="en-GB" sz="1100" b="1" dirty="0">
                <a:latin typeface="Arial" panose="020B0604020202020204" pitchFamily="34" charset="0"/>
                <a:cs typeface="Arial" panose="020B0604020202020204" pitchFamily="34" charset="0"/>
              </a:rPr>
              <a:t>The ENGIE Helpdesk can be contacted on #8777 and the </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Trust Estates Team can be contacted on 14777.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ENGIE Helpdesk is manned between the hours of 08:00 and 18:00, Monday to Friday. When phoning outside of these hours (Weekends and Bank Holidays), for routine Maintenance issues call #8777 and leave a message on the Helpdesk answering machine. If your maintenance issue is urgent, please contact the switchboard on 0. You may also refer to your ward / department maintenance file for more information on who to call for a variety of maintenance issues.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When logging calls with the ENGIE Helpdesk, you must provide them with as much detail as possible.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C2D22A-1B42-5F27-4A61-0E848D818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997163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544" y="1700807"/>
            <a:ext cx="8201549" cy="3595473"/>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Maintenance</a:t>
            </a:r>
            <a:endParaRPr lang="en-US" sz="2400" b="1" dirty="0">
              <a:solidFill>
                <a:srgbClr val="0070C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5D22C5FD-87B9-4181-94C0-C802A3B3FACE}"/>
              </a:ext>
            </a:extLst>
          </p:cNvPr>
          <p:cNvSpPr txBox="1"/>
          <p:nvPr/>
        </p:nvSpPr>
        <p:spPr>
          <a:xfrm>
            <a:off x="519771" y="1772816"/>
            <a:ext cx="8201879" cy="3523465"/>
          </a:xfrm>
          <a:prstGeom prst="rect">
            <a:avLst/>
          </a:prstGeom>
          <a:noFill/>
        </p:spPr>
        <p:txBody>
          <a:bodyPr wrap="square" numCol="1" rtlCol="0">
            <a:spAutoFit/>
          </a:bodyPr>
          <a:lstStyle/>
          <a:p>
            <a:pPr>
              <a:lnSpc>
                <a:spcPct val="150000"/>
              </a:lnSpc>
            </a:pPr>
            <a:r>
              <a:rPr lang="en-GB" sz="1100" b="1" dirty="0">
                <a:latin typeface="Arial" panose="020B0604020202020204" pitchFamily="34" charset="0"/>
                <a:cs typeface="Arial" panose="020B0604020202020204" pitchFamily="34" charset="0"/>
              </a:rPr>
              <a:t>The information they will require is: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Where in the hospital is the issue located such as Ward / Department, Corridor, Lift, Level or if it’s external the location of the issue.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Room number of the affected room (located on the door or door frame).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Detailed description of the issue.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Your full name and a contact number.</a:t>
            </a:r>
          </a:p>
          <a:p>
            <a:pPr marL="171450" indent="-171450">
              <a:lnSpc>
                <a:spcPct val="150000"/>
              </a:lnSpc>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You will then be provided with a job number. This must be logged down so if you have any queries relating to the job at a later date, the ENGIE Helpdesk will be able to look the job up and provide you with an update. If you have any questions relating to a job and you are unsure please contact the PFI Office on 83037 or email </a:t>
            </a:r>
            <a:r>
              <a:rPr lang="en-GB" sz="1100" b="1" dirty="0">
                <a:latin typeface="Arial" panose="020B0604020202020204" pitchFamily="34" charset="0"/>
                <a:cs typeface="Arial" panose="020B0604020202020204" pitchFamily="34" charset="0"/>
              </a:rPr>
              <a:t>Alexander.Spratt@elht.nhs.uk or PFIOffice@elht.nhs.uk </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It is everybody’s responsibility to phone through Maintenance problems to the ENGIE Helpdesk. It is better to have multiple calls for the same issue then none at all!</a:t>
            </a:r>
          </a:p>
        </p:txBody>
      </p:sp>
      <p:pic>
        <p:nvPicPr>
          <p:cNvPr id="3" name="Picture 2">
            <a:extLst>
              <a:ext uri="{FF2B5EF4-FFF2-40B4-BE49-F238E27FC236}">
                <a16:creationId xmlns:a16="http://schemas.microsoft.com/office/drawing/2014/main" id="{FFE2BC94-5147-DE0B-85F1-3D1C3EFBA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123729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Benefits for Staff</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12644"/>
            <a:ext cx="8424937" cy="5224667"/>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E</a:t>
            </a:r>
            <a:r>
              <a:rPr lang="en-GB" sz="1050" b="1" dirty="0">
                <a:latin typeface="Arial" panose="020B0604020202020204" pitchFamily="34" charset="0"/>
                <a:cs typeface="Arial" panose="020B0604020202020204" pitchFamily="34" charset="0"/>
              </a:rPr>
              <a:t>LHT Staff app </a:t>
            </a:r>
          </a:p>
          <a:p>
            <a:pPr>
              <a:lnSpc>
                <a:spcPct val="150000"/>
              </a:lnSpc>
            </a:pPr>
            <a:r>
              <a:rPr lang="en-GB" sz="1050" dirty="0">
                <a:latin typeface="Arial" panose="020B0604020202020204" pitchFamily="34" charset="0"/>
                <a:cs typeface="Arial" panose="020B0604020202020204" pitchFamily="34" charset="0"/>
              </a:rPr>
              <a:t>Download the ELHT app to find out what is happening at the Trust from competitions to NHS discounts. The app is easy to download - just type this URL into your device’s internet browser (Safari for iPhone, Google Chrome for Android) </a:t>
            </a:r>
            <a:r>
              <a:rPr lang="en-GB" sz="1050" dirty="0">
                <a:latin typeface="Arial" panose="020B0604020202020204" pitchFamily="34" charset="0"/>
                <a:cs typeface="Arial" panose="020B0604020202020204" pitchFamily="34" charset="0"/>
                <a:hlinkClick r:id="rId3"/>
              </a:rPr>
              <a:t>http://tiny.cc/elht</a:t>
            </a:r>
            <a:r>
              <a:rPr lang="en-GB" sz="1050" dirty="0">
                <a:latin typeface="Arial" panose="020B0604020202020204" pitchFamily="34" charset="0"/>
                <a:cs typeface="Arial" panose="020B0604020202020204" pitchFamily="34" charset="0"/>
              </a:rPr>
              <a:t> This will allow downloads to Apple and Android devices. Staff must give permission for the download when asked; if you allow push notifications you will get regular updates/rewards information. It is very simple to ‘trust’ the App, which is perfectly safe. </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Staff Gym </a:t>
            </a:r>
          </a:p>
          <a:p>
            <a:pPr>
              <a:lnSpc>
                <a:spcPct val="150000"/>
              </a:lnSpc>
            </a:pPr>
            <a:r>
              <a:rPr lang="en-GB" sz="1050" dirty="0">
                <a:latin typeface="Arial" panose="020B0604020202020204" pitchFamily="34" charset="0"/>
                <a:cs typeface="Arial" panose="020B0604020202020204" pitchFamily="34" charset="0"/>
              </a:rPr>
              <a:t>Gym facilities are available at both Burnley and Blackburn sites. </a:t>
            </a:r>
          </a:p>
          <a:p>
            <a:pPr>
              <a:lnSpc>
                <a:spcPct val="150000"/>
              </a:lnSpc>
            </a:pPr>
            <a:r>
              <a:rPr lang="en-GB" sz="1050" dirty="0">
                <a:latin typeface="Arial" panose="020B0604020202020204" pitchFamily="34" charset="0"/>
                <a:cs typeface="Arial" panose="020B0604020202020204" pitchFamily="34" charset="0"/>
              </a:rPr>
              <a:t>Membership is £6 per month deducted each month from your salary; the first payment is £16 which includes the initial £10 joining fee. Contact GymEnquiries@elht.nhs.uk and let them know your payment method and the length of membership required (minimum 6 month’s contract or up to 3 months for students).</a:t>
            </a:r>
          </a:p>
          <a:p>
            <a:pPr>
              <a:lnSpc>
                <a:spcPct val="150000"/>
              </a:lnSpc>
            </a:pPr>
            <a:r>
              <a:rPr lang="en-GB" sz="1050" b="1" dirty="0">
                <a:latin typeface="Arial" panose="020B0604020202020204" pitchFamily="34" charset="0"/>
                <a:cs typeface="Arial" panose="020B0604020202020204" pitchFamily="34" charset="0"/>
              </a:rPr>
              <a:t>NB – </a:t>
            </a:r>
            <a:r>
              <a:rPr lang="en-GB" sz="1050" dirty="0">
                <a:latin typeface="Arial" panose="020B0604020202020204" pitchFamily="34" charset="0"/>
                <a:cs typeface="Arial" panose="020B0604020202020204" pitchFamily="34" charset="0"/>
              </a:rPr>
              <a:t>Please note that before joining the staff gym you will need to undertake an induction with one of the instructors. </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Smoking Policy </a:t>
            </a:r>
          </a:p>
          <a:p>
            <a:pPr>
              <a:lnSpc>
                <a:spcPct val="150000"/>
              </a:lnSpc>
            </a:pPr>
            <a:r>
              <a:rPr lang="en-GB" sz="1050" dirty="0">
                <a:latin typeface="Arial" panose="020B0604020202020204" pitchFamily="34" charset="0"/>
                <a:cs typeface="Arial" panose="020B0604020202020204" pitchFamily="34" charset="0"/>
              </a:rPr>
              <a:t>Trust employees - both clinical and non-clinical - must not smoke in a public area while wearing a full / part NHS uniform and / or a Trust Identification Badge, whether on or off duty. E Cigarettes are included in the smokefree policy and their use is not permitted in the Trust premises or grounds. “If an individual continues to breach the policy despite support being offered then further action may be taken in accordance with the Trust’s Disciplinary Procedure”.</a:t>
            </a:r>
          </a:p>
          <a:p>
            <a:pPr>
              <a:lnSpc>
                <a:spcPct val="150000"/>
              </a:lnSpc>
            </a:pPr>
            <a:endParaRPr lang="en-GB" sz="1050" b="1" dirty="0">
              <a:latin typeface="Arial" panose="020B0604020202020204" pitchFamily="34" charset="0"/>
              <a:cs typeface="Arial" panose="020B0604020202020204" pitchFamily="34" charset="0"/>
            </a:endParaRPr>
          </a:p>
          <a:p>
            <a:pPr>
              <a:lnSpc>
                <a:spcPct val="150000"/>
              </a:lnSpc>
            </a:pPr>
            <a:r>
              <a:rPr lang="en-GB" sz="1050" b="1" dirty="0" err="1">
                <a:latin typeface="Arial" panose="020B0604020202020204" pitchFamily="34" charset="0"/>
                <a:cs typeface="Arial" panose="020B0604020202020204" pitchFamily="34" charset="0"/>
              </a:rPr>
              <a:t>Smokefree</a:t>
            </a:r>
            <a:r>
              <a:rPr lang="en-GB" sz="1050" b="1" dirty="0">
                <a:latin typeface="Arial" panose="020B0604020202020204" pitchFamily="34" charset="0"/>
                <a:cs typeface="Arial" panose="020B0604020202020204" pitchFamily="34" charset="0"/>
              </a:rPr>
              <a:t> Policy ELHT/C062 V3 </a:t>
            </a:r>
          </a:p>
          <a:p>
            <a:pPr>
              <a:lnSpc>
                <a:spcPct val="150000"/>
              </a:lnSpc>
            </a:pPr>
            <a:r>
              <a:rPr lang="en-GB" sz="1050" dirty="0">
                <a:latin typeface="Arial" panose="020B0604020202020204" pitchFamily="34" charset="0"/>
                <a:cs typeface="Arial" panose="020B0604020202020204" pitchFamily="34" charset="0"/>
              </a:rPr>
              <a:t>If you want to quit smoking or vaping, contact the Well Service to arrange to see a Trained Smoking Cessation Advisor for NRT and medication, behaviour and quitting techniques to help you quit! Email: Wellteam@elht.nhs.uk or </a:t>
            </a:r>
            <a:r>
              <a:rPr lang="en-GB" sz="1050" dirty="0" err="1">
                <a:latin typeface="Arial" panose="020B0604020202020204" pitchFamily="34" charset="0"/>
                <a:cs typeface="Arial" panose="020B0604020202020204" pitchFamily="34" charset="0"/>
              </a:rPr>
              <a:t>ext</a:t>
            </a:r>
            <a:r>
              <a:rPr lang="en-GB" sz="1050" dirty="0">
                <a:latin typeface="Arial" panose="020B0604020202020204" pitchFamily="34" charset="0"/>
                <a:cs typeface="Arial" panose="020B0604020202020204" pitchFamily="34" charset="0"/>
              </a:rPr>
              <a:t>: 84629</a:t>
            </a:r>
          </a:p>
          <a:p>
            <a:pPr>
              <a:lnSpc>
                <a:spcPct val="150000"/>
              </a:lnSpc>
            </a:pPr>
            <a:endParaRPr lang="en-GB" sz="1050" b="1" dirty="0">
              <a:latin typeface="Arial" panose="020B0604020202020204" pitchFamily="34" charset="0"/>
              <a:cs typeface="Arial" panose="020B0604020202020204" pitchFamily="34" charset="0"/>
            </a:endParaRPr>
          </a:p>
          <a:p>
            <a:pPr>
              <a:lnSpc>
                <a:spcPct val="150000"/>
              </a:lnSpc>
            </a:pPr>
            <a:r>
              <a:rPr lang="en-GB" sz="1050" b="1" dirty="0" err="1">
                <a:latin typeface="Arial" panose="020B0604020202020204" pitchFamily="34" charset="0"/>
                <a:cs typeface="Arial" panose="020B0604020202020204" pitchFamily="34" charset="0"/>
              </a:rPr>
              <a:t>Vivup</a:t>
            </a:r>
            <a:r>
              <a:rPr lang="en-GB" sz="1050" b="1" dirty="0">
                <a:latin typeface="Arial" panose="020B0604020202020204" pitchFamily="34" charset="0"/>
                <a:cs typeface="Arial" panose="020B0604020202020204" pitchFamily="34" charset="0"/>
              </a:rPr>
              <a:t> Staff Portal </a:t>
            </a:r>
          </a:p>
          <a:p>
            <a:pPr>
              <a:lnSpc>
                <a:spcPct val="150000"/>
              </a:lnSpc>
            </a:pPr>
            <a:r>
              <a:rPr lang="en-GB" sz="1050" dirty="0" err="1">
                <a:latin typeface="Arial" panose="020B0604020202020204" pitchFamily="34" charset="0"/>
                <a:cs typeface="Arial" panose="020B0604020202020204" pitchFamily="34" charset="0"/>
              </a:rPr>
              <a:t>Vivup</a:t>
            </a:r>
            <a:r>
              <a:rPr lang="en-GB" sz="1050" dirty="0">
                <a:latin typeface="Arial" panose="020B0604020202020204" pitchFamily="34" charset="0"/>
                <a:cs typeface="Arial" panose="020B0604020202020204" pitchFamily="34" charset="0"/>
              </a:rPr>
              <a:t> is our employee portal where staff can find staff benefits, staff support and salary sacrifices. We have a range of salary sacrifices including home electronics and a cycle to work scheme. Register and see how you can start to save money. Register for more information at: </a:t>
            </a:r>
            <a:r>
              <a:rPr lang="en-GB" sz="1050" dirty="0">
                <a:latin typeface="Arial" panose="020B0604020202020204" pitchFamily="34" charset="0"/>
                <a:cs typeface="Arial" panose="020B0604020202020204" pitchFamily="34" charset="0"/>
                <a:hlinkClick r:id="rId4"/>
              </a:rPr>
              <a:t>https://www.vivupbenefits.co.uk/</a:t>
            </a:r>
            <a:endParaRPr lang="en-GB" sz="1050" dirty="0">
              <a:latin typeface="Arial" panose="020B0604020202020204" pitchFamily="34" charset="0"/>
              <a:cs typeface="Arial" panose="020B0604020202020204" pitchFamily="34" charset="0"/>
            </a:endParaRPr>
          </a:p>
          <a:p>
            <a:pPr>
              <a:lnSpc>
                <a:spcPct val="150000"/>
              </a:lnSpc>
            </a:pPr>
            <a:endParaRPr lang="en-GB" sz="105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5836F59-E54F-227B-9CEA-41914FE0B9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56595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8081E4-06C7-4EF9-BA2E-31B41A5E73F8}"/>
              </a:ext>
            </a:extLst>
          </p:cNvPr>
          <p:cNvPicPr>
            <a:picLocks noChangeAspect="1"/>
          </p:cNvPicPr>
          <p:nvPr/>
        </p:nvPicPr>
        <p:blipFill>
          <a:blip r:embed="rId3"/>
          <a:stretch>
            <a:fillRect/>
          </a:stretch>
        </p:blipFill>
        <p:spPr>
          <a:xfrm>
            <a:off x="0" y="-7214"/>
            <a:ext cx="9144000" cy="6165304"/>
          </a:xfrm>
          <a:prstGeom prst="rect">
            <a:avLst/>
          </a:prstGeom>
        </p:spPr>
      </p:pic>
    </p:spTree>
    <p:extLst>
      <p:ext uri="{BB962C8B-B14F-4D97-AF65-F5344CB8AC3E}">
        <p14:creationId xmlns:p14="http://schemas.microsoft.com/office/powerpoint/2010/main" val="414946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844824"/>
            <a:ext cx="8208912" cy="2649939"/>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E30C97-1A59-4EFB-8F45-C25C02CD17E9}"/>
              </a:ext>
            </a:extLst>
          </p:cNvPr>
          <p:cNvSpPr txBox="1"/>
          <p:nvPr/>
        </p:nvSpPr>
        <p:spPr>
          <a:xfrm>
            <a:off x="493761" y="1916832"/>
            <a:ext cx="8038679" cy="2477601"/>
          </a:xfrm>
          <a:prstGeom prst="rect">
            <a:avLst/>
          </a:prstGeom>
          <a:noFill/>
        </p:spPr>
        <p:txBody>
          <a:bodyPr wrap="square" numCol="1" rtlCol="0">
            <a:spAutoFit/>
          </a:bodyPr>
          <a:lstStyle/>
          <a:p>
            <a:pPr marR="0" lvl="0" algn="l" defTabSz="914400" rtl="0" eaLnBrk="1" fontAlgn="auto" latinLnBrk="0" hangingPunct="1">
              <a:lnSpc>
                <a:spcPct val="150000"/>
              </a:lnSpc>
              <a:spcBef>
                <a:spcPts val="0"/>
              </a:spcBef>
              <a:spcAft>
                <a:spcPts val="0"/>
              </a:spcAft>
              <a:buClrTx/>
              <a:buSzTx/>
              <a:tabLst/>
              <a:defRPr/>
            </a:pPr>
            <a:r>
              <a:rPr lang="en-GB" sz="1400" b="1" dirty="0">
                <a:latin typeface="Arial" panose="020B0604020202020204" pitchFamily="34" charset="0"/>
                <a:cs typeface="Arial" panose="020B0604020202020204" pitchFamily="34" charset="0"/>
              </a:rPr>
              <a:t>Your role in the induction process</a:t>
            </a:r>
          </a:p>
          <a:p>
            <a:pPr marR="0" lvl="0" algn="l" defTabSz="914400" rtl="0" eaLnBrk="1" fontAlgn="auto" latinLnBrk="0" hangingPunct="1">
              <a:lnSpc>
                <a:spcPct val="150000"/>
              </a:lnSpc>
              <a:spcBef>
                <a:spcPts val="0"/>
              </a:spcBef>
              <a:spcAft>
                <a:spcPts val="0"/>
              </a:spcAft>
              <a:buClrTx/>
              <a:buSzTx/>
              <a:tabLst/>
              <a:defRPr/>
            </a:pP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browse the Corporate Trust Induction information available on Learning Hub.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attend further essential training appropriate to your job role.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always speak to someone if you do not understand something.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understand that the induction process is only the beginning of your development and you will continually be learning throughout your time with the Trust.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understand and be familiar with the job description and person specification for your role. This will ensure that you know what is expected of you, plus what skills and knowledge you need to perform effectively in your new role.</a:t>
            </a:r>
            <a:endParaRPr kumimoji="0" lang="en-US" sz="1100" b="0" i="0" u="none" strike="noStrike" kern="1200" cap="none" spc="0" normalizeH="0" baseline="0" noProof="0" dirty="0">
              <a:ln>
                <a:noFill/>
              </a:ln>
              <a:effectLst/>
              <a:uLnTx/>
              <a:uFillTx/>
              <a:latin typeface="Arial" panose="020B0604020202020204" pitchFamily="34" charset="0"/>
              <a:ea typeface="+mn-ea"/>
              <a:cs typeface="Arial" pitchFamily="34" charset="0"/>
            </a:endParaRPr>
          </a:p>
          <a:p>
            <a:endParaRPr lang="en-GB" sz="200" dirty="0"/>
          </a:p>
        </p:txBody>
      </p:sp>
      <p:sp>
        <p:nvSpPr>
          <p:cNvPr id="11" name="Rectangle 1">
            <a:extLst>
              <a:ext uri="{FF2B5EF4-FFF2-40B4-BE49-F238E27FC236}">
                <a16:creationId xmlns:a16="http://schemas.microsoft.com/office/drawing/2014/main" id="{7A86BE99-35BC-46BE-B1C8-12629F47D7BD}"/>
              </a:ext>
            </a:extLst>
          </p:cNvPr>
          <p:cNvSpPr txBox="1">
            <a:spLocks noChangeArrowheads="1"/>
          </p:cNvSpPr>
          <p:nvPr/>
        </p:nvSpPr>
        <p:spPr>
          <a:xfrm>
            <a:off x="290513" y="341730"/>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Your Induction</a:t>
            </a:r>
          </a:p>
        </p:txBody>
      </p:sp>
      <p:pic>
        <p:nvPicPr>
          <p:cNvPr id="14" name="Picture 13" descr="L:\Communications Data Centre\Communications\#Branding\SPE\SPE_logo_WHITE_1000x105px.png">
            <a:extLst>
              <a:ext uri="{FF2B5EF4-FFF2-40B4-BE49-F238E27FC236}">
                <a16:creationId xmlns:a16="http://schemas.microsoft.com/office/drawing/2014/main" id="{574BDCC3-3D50-47EB-86CF-9CD414FFF2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40" y="6348685"/>
            <a:ext cx="3048000" cy="320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5F33F0-3A1D-6897-735C-84FC9C879D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879632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Staff Health and Wellbeing</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12645"/>
            <a:ext cx="8424937" cy="5008644"/>
          </a:xfrm>
          <a:prstGeom prst="rect">
            <a:avLst/>
          </a:prstGeom>
          <a:noFill/>
        </p:spPr>
        <p:txBody>
          <a:bodyPr wrap="square" numCol="2" spcCol="180000" rtlCol="0">
            <a:noAutofit/>
          </a:bodyPr>
          <a:lstStyle/>
          <a:p>
            <a:pPr>
              <a:lnSpc>
                <a:spcPct val="150000"/>
              </a:lnSpc>
            </a:pPr>
            <a:endParaRPr lang="en-GB" sz="1050" b="1" dirty="0">
              <a:latin typeface="Arial" panose="020B0604020202020204" pitchFamily="34" charset="0"/>
              <a:cs typeface="Arial" panose="020B0604020202020204" pitchFamily="34" charset="0"/>
            </a:endParaRPr>
          </a:p>
        </p:txBody>
      </p:sp>
      <p:pic>
        <p:nvPicPr>
          <p:cNvPr id="8" name="Picture 7"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22C5FD-87B9-4181-94C0-C802A3B3FACE}"/>
              </a:ext>
            </a:extLst>
          </p:cNvPr>
          <p:cNvSpPr txBox="1"/>
          <p:nvPr/>
        </p:nvSpPr>
        <p:spPr>
          <a:xfrm>
            <a:off x="475840" y="973694"/>
            <a:ext cx="8416641" cy="5407634"/>
          </a:xfrm>
          <a:prstGeom prst="rect">
            <a:avLst/>
          </a:prstGeom>
          <a:noFill/>
        </p:spPr>
        <p:txBody>
          <a:bodyPr wrap="square" numCol="2" rtlCol="0">
            <a:spAutoFit/>
          </a:bodyPr>
          <a:lstStyle/>
          <a:p>
            <a:pPr>
              <a:lnSpc>
                <a:spcPct val="150000"/>
              </a:lnSpc>
            </a:pPr>
            <a:r>
              <a:rPr lang="en-GB" sz="1100" b="1" dirty="0">
                <a:latin typeface="Arial" panose="020B0604020202020204" pitchFamily="34" charset="0"/>
                <a:cs typeface="Arial" panose="020B0604020202020204" pitchFamily="34" charset="0"/>
              </a:rPr>
              <a:t>Health and Wellbeing directory</a:t>
            </a: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Download the ELHT app to find out what is happening at the</a:t>
            </a:r>
          </a:p>
          <a:p>
            <a:pPr>
              <a:lnSpc>
                <a:spcPct val="150000"/>
              </a:lnSpc>
            </a:pPr>
            <a:r>
              <a:rPr lang="en-GB" sz="1100" dirty="0">
                <a:latin typeface="Arial" panose="020B0604020202020204" pitchFamily="34" charset="0"/>
                <a:cs typeface="Arial" panose="020B0604020202020204" pitchFamily="34" charset="0"/>
              </a:rPr>
              <a:t>Trust.</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Well Service </a:t>
            </a:r>
          </a:p>
          <a:p>
            <a:pPr>
              <a:lnSpc>
                <a:spcPct val="150000"/>
              </a:lnSpc>
            </a:pPr>
            <a:r>
              <a:rPr lang="en-GB" sz="1100" dirty="0">
                <a:latin typeface="Arial" panose="020B0604020202020204" pitchFamily="34" charset="0"/>
                <a:cs typeface="Arial" panose="020B0604020202020204" pitchFamily="34" charset="0"/>
              </a:rPr>
              <a:t>ELHT offer health and wellbeing support to all staff for help and advice offering, signposting, brief interventions and coaching on health and wellbeing interventions including smoking / alcohol, nutrition, physical activity and: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Mindfulness sessions (group and one to one’s)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Frazzled Café drop-in sessions facilitated by an advisor for  health and wellbeing support and advice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Wellbeing conversations offer (one to one support)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 Spaces - areas created  for staff health and wellbeing across the Trust</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Workplace Trauma Support training and coaching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Apps and telephone helplines (</a:t>
            </a:r>
            <a:r>
              <a:rPr lang="en-GB" sz="1100" dirty="0" err="1">
                <a:latin typeface="Arial" panose="020B0604020202020204" pitchFamily="34" charset="0"/>
                <a:cs typeface="Arial" panose="020B0604020202020204" pitchFamily="34" charset="0"/>
              </a:rPr>
              <a:t>Sleepio</a:t>
            </a:r>
            <a:r>
              <a:rPr lang="en-GB" sz="1100" dirty="0">
                <a:latin typeface="Arial" panose="020B0604020202020204" pitchFamily="34" charset="0"/>
                <a:cs typeface="Arial" panose="020B0604020202020204" pitchFamily="34" charset="0"/>
              </a:rPr>
              <a:t> / headspace)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Wellbeing Directory </a:t>
            </a:r>
          </a:p>
          <a:p>
            <a:pPr marL="171450" indent="-171450">
              <a:lnSpc>
                <a:spcPct val="150000"/>
              </a:lnSpc>
              <a:buFont typeface="Arial" panose="020B0604020202020204" pitchFamily="34" charset="0"/>
              <a:buChar char="•"/>
            </a:pPr>
            <a:r>
              <a:rPr lang="en-GB" sz="1100" dirty="0" err="1">
                <a:latin typeface="Arial" panose="020B0604020202020204" pitchFamily="34" charset="0"/>
                <a:cs typeface="Arial" panose="020B0604020202020204" pitchFamily="34" charset="0"/>
              </a:rPr>
              <a:t>Vivup</a:t>
            </a:r>
            <a:r>
              <a:rPr lang="en-GB" sz="1100" dirty="0">
                <a:latin typeface="Arial" panose="020B0604020202020204" pitchFamily="34" charset="0"/>
                <a:cs typeface="Arial" panose="020B0604020202020204" pitchFamily="34" charset="0"/>
              </a:rPr>
              <a:t> Staff H&amp;W Portal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Salary sacrifice </a:t>
            </a:r>
          </a:p>
          <a:p>
            <a:pPr marL="171450" indent="-171450">
              <a:lnSpc>
                <a:spcPct val="150000"/>
              </a:lnSpc>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Contact:</a:t>
            </a:r>
          </a:p>
          <a:p>
            <a:pPr>
              <a:lnSpc>
                <a:spcPct val="150000"/>
              </a:lnSpc>
            </a:pPr>
            <a:r>
              <a:rPr lang="en-GB" sz="1100" dirty="0">
                <a:latin typeface="Arial" panose="020B0604020202020204" pitchFamily="34" charset="0"/>
                <a:cs typeface="Arial" panose="020B0604020202020204" pitchFamily="34" charset="0"/>
              </a:rPr>
              <a:t>Email: wellteam@elht.nhs.uk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Occupational Health and Wellbeing Service</a:t>
            </a:r>
          </a:p>
          <a:p>
            <a:pPr>
              <a:lnSpc>
                <a:spcPct val="150000"/>
              </a:lnSpc>
            </a:pPr>
            <a:r>
              <a:rPr lang="en-GB" sz="1100" dirty="0">
                <a:latin typeface="Arial" panose="020B0604020202020204" pitchFamily="34" charset="0"/>
                <a:cs typeface="Arial" panose="020B0604020202020204" pitchFamily="34" charset="0"/>
              </a:rPr>
              <a:t>For help and advice, we are open 7 days a week from 8am - 8pm. We offer a wide range of services to help maintain the health and wellbeing of all staff. Our primary focus is to provide efficient and effective Occupational Health and Employee Wellbeing services that support the Trust, managers and its employees.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You can self-refer or you can be referred by your manager. See Occupational Health on OLI for more details or email occupationalhealthservices@elht.nhs.uk</a:t>
            </a:r>
          </a:p>
        </p:txBody>
      </p:sp>
      <p:pic>
        <p:nvPicPr>
          <p:cNvPr id="12"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37" y="4452912"/>
            <a:ext cx="24622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5B148E5-C336-313A-60E6-5E96DC434A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90769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75840" y="418646"/>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12645"/>
            <a:ext cx="8424937" cy="5008644"/>
          </a:xfrm>
          <a:prstGeom prst="rect">
            <a:avLst/>
          </a:prstGeom>
          <a:noFill/>
        </p:spPr>
        <p:txBody>
          <a:bodyPr wrap="square" numCol="2" spcCol="180000" rtlCol="0">
            <a:noAutofit/>
          </a:bodyPr>
          <a:lstStyle/>
          <a:p>
            <a:pPr>
              <a:lnSpc>
                <a:spcPct val="150000"/>
              </a:lnSpc>
            </a:pPr>
            <a:endParaRPr lang="en-GB" sz="1050" b="1" dirty="0">
              <a:latin typeface="Arial" panose="020B0604020202020204" pitchFamily="34" charset="0"/>
              <a:cs typeface="Arial" panose="020B0604020202020204" pitchFamily="34" charset="0"/>
            </a:endParaRPr>
          </a:p>
        </p:txBody>
      </p:sp>
      <p:pic>
        <p:nvPicPr>
          <p:cNvPr id="8" name="Picture 7"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22C5FD-87B9-4181-94C0-C802A3B3FACE}"/>
              </a:ext>
            </a:extLst>
          </p:cNvPr>
          <p:cNvSpPr txBox="1"/>
          <p:nvPr/>
        </p:nvSpPr>
        <p:spPr>
          <a:xfrm>
            <a:off x="427660" y="973606"/>
            <a:ext cx="8416641" cy="854080"/>
          </a:xfrm>
          <a:prstGeom prst="rect">
            <a:avLst/>
          </a:prstGeom>
          <a:noFill/>
        </p:spPr>
        <p:txBody>
          <a:bodyPr wrap="square" numCol="2" rtlCol="0">
            <a:spAutoFit/>
          </a:bodyPr>
          <a:lstStyle/>
          <a:p>
            <a:pPr marL="171450" indent="-171450">
              <a:lnSpc>
                <a:spcPct val="150000"/>
              </a:lnSpc>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nSpc>
                <a:spcPct val="150000"/>
              </a:lnSpc>
            </a:pP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pic>
        <p:nvPicPr>
          <p:cNvPr id="12"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68" y="123129"/>
            <a:ext cx="24622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a:extLst>
              <a:ext uri="{FF2B5EF4-FFF2-40B4-BE49-F238E27FC236}">
                <a16:creationId xmlns:a16="http://schemas.microsoft.com/office/drawing/2014/main" id="{4841DB70-1F04-4E47-A143-38D5C32AD2FA}"/>
              </a:ext>
            </a:extLst>
          </p:cNvPr>
          <p:cNvSpPr>
            <a:spLocks noGrp="1"/>
          </p:cNvSpPr>
          <p:nvPr>
            <p:ph type="title"/>
          </p:nvPr>
        </p:nvSpPr>
        <p:spPr>
          <a:xfrm>
            <a:off x="326976" y="274638"/>
            <a:ext cx="8359824" cy="738007"/>
          </a:xfrm>
        </p:spPr>
        <p:txBody>
          <a:bodyPr>
            <a:normAutofit/>
          </a:bodyPr>
          <a:lstStyle/>
          <a:p>
            <a:pPr algn="l"/>
            <a:r>
              <a:rPr lang="en-US" sz="2400" b="1" dirty="0">
                <a:solidFill>
                  <a:srgbClr val="0070C0"/>
                </a:solidFill>
                <a:latin typeface="Arial" panose="020B0604020202020204" pitchFamily="34" charset="0"/>
                <a:cs typeface="Arial" panose="020B0604020202020204" pitchFamily="34" charset="0"/>
              </a:rPr>
              <a:t>The Alcohol Care Team at ELHT</a:t>
            </a:r>
            <a:endParaRPr lang="en-GB" sz="2400" b="1" dirty="0">
              <a:solidFill>
                <a:srgbClr val="0070C0"/>
              </a:solidFill>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71182207-6273-42A3-8C37-C0AF2213FB16}"/>
              </a:ext>
            </a:extLst>
          </p:cNvPr>
          <p:cNvSpPr>
            <a:spLocks noGrp="1"/>
          </p:cNvSpPr>
          <p:nvPr>
            <p:ph idx="1"/>
          </p:nvPr>
        </p:nvSpPr>
        <p:spPr>
          <a:xfrm>
            <a:off x="379480" y="973606"/>
            <a:ext cx="8513001" cy="5303924"/>
          </a:xfrm>
        </p:spPr>
        <p:txBody>
          <a:bodyPr>
            <a:normAutofit/>
          </a:bodyPr>
          <a:lstStyle/>
          <a:p>
            <a:pPr marL="0" indent="0" algn="l">
              <a:buNone/>
            </a:pPr>
            <a:r>
              <a:rPr lang="en-US" sz="1100" b="1" i="0" dirty="0">
                <a:solidFill>
                  <a:srgbClr val="000000"/>
                </a:solidFill>
                <a:effectLst/>
                <a:latin typeface="Arial" panose="020B0604020202020204" pitchFamily="34" charset="0"/>
                <a:cs typeface="Arial" panose="020B0604020202020204" pitchFamily="34" charset="0"/>
              </a:rPr>
              <a:t>What do we do?</a:t>
            </a:r>
          </a:p>
          <a:p>
            <a:r>
              <a:rPr lang="en-US" sz="1100" dirty="0">
                <a:solidFill>
                  <a:srgbClr val="000000"/>
                </a:solidFill>
                <a:latin typeface="Arial" panose="020B0604020202020204" pitchFamily="34" charset="0"/>
                <a:cs typeface="Arial" panose="020B0604020202020204" pitchFamily="34" charset="0"/>
              </a:rPr>
              <a:t>Help to p</a:t>
            </a:r>
            <a:r>
              <a:rPr lang="en-US" sz="1100" b="0" i="0" dirty="0">
                <a:solidFill>
                  <a:srgbClr val="000000"/>
                </a:solidFill>
                <a:effectLst/>
                <a:latin typeface="Arial" panose="020B0604020202020204" pitchFamily="34" charset="0"/>
                <a:cs typeface="Arial" panose="020B0604020202020204" pitchFamily="34" charset="0"/>
              </a:rPr>
              <a:t>revent Alcohol related harm through awareness raising</a:t>
            </a:r>
          </a:p>
          <a:p>
            <a:r>
              <a:rPr lang="en-US" sz="1100" b="0" i="0" dirty="0">
                <a:solidFill>
                  <a:srgbClr val="000000"/>
                </a:solidFill>
                <a:effectLst/>
                <a:latin typeface="Arial" panose="020B0604020202020204" pitchFamily="34" charset="0"/>
                <a:cs typeface="Arial" panose="020B0604020202020204" pitchFamily="34" charset="0"/>
              </a:rPr>
              <a:t>Provide training on Alcohol screening, brief advice and withdrawal management</a:t>
            </a:r>
          </a:p>
          <a:p>
            <a:r>
              <a:rPr lang="en-US" sz="1100" b="0" i="0" dirty="0">
                <a:solidFill>
                  <a:srgbClr val="000000"/>
                </a:solidFill>
                <a:effectLst/>
                <a:latin typeface="Arial" panose="020B0604020202020204" pitchFamily="34" charset="0"/>
                <a:cs typeface="Arial" panose="020B0604020202020204" pitchFamily="34" charset="0"/>
              </a:rPr>
              <a:t>Provide advice on matters relating to Alcohol care</a:t>
            </a:r>
          </a:p>
          <a:p>
            <a:r>
              <a:rPr lang="en-US" sz="1100" b="0" i="0" dirty="0">
                <a:solidFill>
                  <a:srgbClr val="000000"/>
                </a:solidFill>
                <a:effectLst/>
                <a:latin typeface="Arial" panose="020B0604020202020204" pitchFamily="34" charset="0"/>
                <a:cs typeface="Arial" panose="020B0604020202020204" pitchFamily="34" charset="0"/>
              </a:rPr>
              <a:t>Work as part of the MDT to advise on prescribing and care planning for those who are Alcohol dependent</a:t>
            </a:r>
          </a:p>
          <a:p>
            <a:r>
              <a:rPr lang="en-US" sz="1100" b="0" i="0" dirty="0">
                <a:solidFill>
                  <a:srgbClr val="000000"/>
                </a:solidFill>
                <a:effectLst/>
                <a:latin typeface="Arial" panose="020B0604020202020204" pitchFamily="34" charset="0"/>
                <a:cs typeface="Arial" panose="020B0604020202020204" pitchFamily="34" charset="0"/>
              </a:rPr>
              <a:t>Work with people post discharge to continue to help engage them with services</a:t>
            </a:r>
          </a:p>
          <a:p>
            <a:r>
              <a:rPr lang="en-US" sz="1100" b="0" i="0" dirty="0">
                <a:solidFill>
                  <a:srgbClr val="000000"/>
                </a:solidFill>
                <a:effectLst/>
                <a:latin typeface="Arial" panose="020B0604020202020204" pitchFamily="34" charset="0"/>
                <a:cs typeface="Arial" panose="020B0604020202020204" pitchFamily="34" charset="0"/>
              </a:rPr>
              <a:t>Deliver ‘enhanced brief interventions for those drinking at ‘higher risk’ levels</a:t>
            </a:r>
          </a:p>
          <a:p>
            <a:r>
              <a:rPr lang="en-US" sz="1100" b="0" i="0" dirty="0">
                <a:solidFill>
                  <a:srgbClr val="000000"/>
                </a:solidFill>
                <a:effectLst/>
                <a:latin typeface="Arial" panose="020B0604020202020204" pitchFamily="34" charset="0"/>
                <a:cs typeface="Arial" panose="020B0604020202020204" pitchFamily="34" charset="0"/>
              </a:rPr>
              <a:t>Work collaboratively with community services</a:t>
            </a:r>
          </a:p>
          <a:p>
            <a:r>
              <a:rPr lang="en-US" sz="1100" b="0" i="0" dirty="0">
                <a:solidFill>
                  <a:srgbClr val="000000"/>
                </a:solidFill>
                <a:effectLst/>
                <a:latin typeface="Arial" panose="020B0604020202020204" pitchFamily="34" charset="0"/>
                <a:cs typeface="Arial" panose="020B0604020202020204" pitchFamily="34" charset="0"/>
              </a:rPr>
              <a:t>Deliver psycho-social interventions to enhance recovery</a:t>
            </a:r>
          </a:p>
          <a:p>
            <a:pPr marL="0" indent="0">
              <a:buNone/>
            </a:pPr>
            <a:endParaRPr lang="en-US" sz="11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1100" b="1" i="0" dirty="0">
                <a:solidFill>
                  <a:srgbClr val="000000"/>
                </a:solidFill>
                <a:effectLst/>
                <a:latin typeface="Arial" panose="020B0604020202020204" pitchFamily="34" charset="0"/>
                <a:cs typeface="Arial" panose="020B0604020202020204" pitchFamily="34" charset="0"/>
              </a:rPr>
              <a:t>Referrals</a:t>
            </a:r>
          </a:p>
          <a:p>
            <a:r>
              <a:rPr lang="en-US" sz="1100" b="0" i="0" dirty="0">
                <a:solidFill>
                  <a:srgbClr val="000000"/>
                </a:solidFill>
                <a:effectLst/>
                <a:latin typeface="Arial" panose="020B0604020202020204" pitchFamily="34" charset="0"/>
                <a:cs typeface="Arial" panose="020B0604020202020204" pitchFamily="34" charset="0"/>
              </a:rPr>
              <a:t>Refer even if out of hours working hours or due for discharge! – we will follow up the next working day!</a:t>
            </a:r>
          </a:p>
          <a:p>
            <a:r>
              <a:rPr lang="en-US" sz="1100" b="0" i="0" dirty="0">
                <a:solidFill>
                  <a:srgbClr val="000000"/>
                </a:solidFill>
                <a:effectLst/>
                <a:latin typeface="Arial" panose="020B0604020202020204" pitchFamily="34" charset="0"/>
                <a:cs typeface="Arial" panose="020B0604020202020204" pitchFamily="34" charset="0"/>
              </a:rPr>
              <a:t>Refer on </a:t>
            </a:r>
            <a:r>
              <a:rPr lang="en-US" sz="1100" dirty="0">
                <a:solidFill>
                  <a:srgbClr val="000000"/>
                </a:solidFill>
                <a:latin typeface="Arial" panose="020B0604020202020204" pitchFamily="34" charset="0"/>
                <a:cs typeface="Arial" panose="020B0604020202020204" pitchFamily="34" charset="0"/>
              </a:rPr>
              <a:t>Cerner</a:t>
            </a:r>
            <a:endParaRPr lang="en-US" sz="1100" b="0" i="0" dirty="0">
              <a:solidFill>
                <a:srgbClr val="000000"/>
              </a:solidFill>
              <a:effectLst/>
              <a:latin typeface="Arial" panose="020B0604020202020204" pitchFamily="34" charset="0"/>
              <a:cs typeface="Arial" panose="020B0604020202020204" pitchFamily="34" charset="0"/>
            </a:endParaRPr>
          </a:p>
          <a:p>
            <a:r>
              <a:rPr lang="en-US" sz="1100" b="0" i="0" dirty="0">
                <a:solidFill>
                  <a:srgbClr val="000000"/>
                </a:solidFill>
                <a:effectLst/>
                <a:latin typeface="Arial" panose="020B0604020202020204" pitchFamily="34" charset="0"/>
                <a:cs typeface="Arial" panose="020B0604020202020204" pitchFamily="34" charset="0"/>
              </a:rPr>
              <a:t>Bleep – 796</a:t>
            </a:r>
          </a:p>
          <a:p>
            <a:r>
              <a:rPr lang="en-US" sz="1100" b="0" i="0" dirty="0">
                <a:solidFill>
                  <a:srgbClr val="000000"/>
                </a:solidFill>
                <a:effectLst/>
                <a:latin typeface="Arial" panose="020B0604020202020204" pitchFamily="34" charset="0"/>
                <a:cs typeface="Arial" panose="020B0604020202020204" pitchFamily="34" charset="0"/>
              </a:rPr>
              <a:t>Call 85062/82707 · Email – </a:t>
            </a:r>
            <a:r>
              <a:rPr lang="en-US" sz="1100" b="0" i="0" dirty="0">
                <a:solidFill>
                  <a:srgbClr val="000000"/>
                </a:solidFill>
                <a:effectLst/>
                <a:latin typeface="Arial" panose="020B0604020202020204" pitchFamily="34" charset="0"/>
                <a:cs typeface="Arial" panose="020B0604020202020204" pitchFamily="34" charset="0"/>
                <a:hlinkClick r:id="rId5"/>
              </a:rPr>
              <a:t>elht.alcoholcareteam@nhs.net</a:t>
            </a:r>
            <a:endParaRPr lang="en-US" sz="1100" b="0" i="0" dirty="0">
              <a:solidFill>
                <a:srgbClr val="000000"/>
              </a:solidFill>
              <a:effectLst/>
              <a:latin typeface="Arial" panose="020B0604020202020204" pitchFamily="34" charset="0"/>
              <a:cs typeface="Arial" panose="020B0604020202020204" pitchFamily="34" charset="0"/>
            </a:endParaRPr>
          </a:p>
          <a:p>
            <a:r>
              <a:rPr lang="en-US" sz="1100" b="0" i="0" dirty="0">
                <a:solidFill>
                  <a:srgbClr val="000000"/>
                </a:solidFill>
                <a:effectLst/>
                <a:latin typeface="Arial" panose="020B0604020202020204" pitchFamily="34" charset="0"/>
                <a:cs typeface="Arial" panose="020B0604020202020204" pitchFamily="34" charset="0"/>
              </a:rPr>
              <a:t>We work 8/8 weekdays and 8/4 weekends and bank holidays</a:t>
            </a:r>
          </a:p>
          <a:p>
            <a:pPr marL="0" indent="0" algn="l">
              <a:buNone/>
            </a:pPr>
            <a:endParaRPr lang="en-US" sz="11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1100" b="1" i="0" dirty="0">
                <a:solidFill>
                  <a:srgbClr val="000000"/>
                </a:solidFill>
                <a:effectLst/>
                <a:latin typeface="Arial" panose="020B0604020202020204" pitchFamily="34" charset="0"/>
                <a:cs typeface="Arial" panose="020B0604020202020204" pitchFamily="34" charset="0"/>
              </a:rPr>
              <a:t>What you can do</a:t>
            </a:r>
          </a:p>
          <a:p>
            <a:pPr algn="l"/>
            <a:r>
              <a:rPr lang="en-US" sz="1100" b="0" i="0" dirty="0">
                <a:solidFill>
                  <a:srgbClr val="000000"/>
                </a:solidFill>
                <a:effectLst/>
                <a:latin typeface="Arial" panose="020B0604020202020204" pitchFamily="34" charset="0"/>
                <a:cs typeface="Arial" panose="020B0604020202020204" pitchFamily="34" charset="0"/>
              </a:rPr>
              <a:t>At ELHT, ALL patients should be asked about their Alcohol and Tobacco use. Get familiar with the </a:t>
            </a:r>
            <a:endParaRPr lang="en-US" sz="1100" dirty="0">
              <a:solidFill>
                <a:srgbClr val="000000"/>
              </a:solidFill>
              <a:latin typeface="Arial" panose="020B0604020202020204" pitchFamily="34" charset="0"/>
              <a:cs typeface="Arial" panose="020B0604020202020204" pitchFamily="34" charset="0"/>
            </a:endParaRPr>
          </a:p>
          <a:p>
            <a:pPr marL="0" indent="0" algn="l">
              <a:buNone/>
            </a:pPr>
            <a:r>
              <a:rPr lang="en-US" sz="1100" b="0" i="0" dirty="0">
                <a:solidFill>
                  <a:srgbClr val="000000"/>
                </a:solidFill>
                <a:effectLst/>
                <a:latin typeface="Arial" panose="020B0604020202020204" pitchFamily="34" charset="0"/>
                <a:cs typeface="Arial" panose="020B0604020202020204" pitchFamily="34" charset="0"/>
              </a:rPr>
              <a:t>         AUDIT C and how to offer brief advice</a:t>
            </a:r>
          </a:p>
          <a:p>
            <a:pPr algn="l"/>
            <a:r>
              <a:rPr lang="en-US" sz="1100" b="0" i="0" dirty="0">
                <a:solidFill>
                  <a:srgbClr val="000000"/>
                </a:solidFill>
                <a:effectLst/>
                <a:latin typeface="Arial" panose="020B0604020202020204" pitchFamily="34" charset="0"/>
                <a:cs typeface="Arial" panose="020B0604020202020204" pitchFamily="34" charset="0"/>
              </a:rPr>
              <a:t>Online Alcohol training via the Learning Hub - or contact us for team training</a:t>
            </a:r>
          </a:p>
          <a:p>
            <a:pPr algn="l"/>
            <a:r>
              <a:rPr lang="en-US" sz="1100" b="0" i="0" dirty="0">
                <a:solidFill>
                  <a:srgbClr val="000000"/>
                </a:solidFill>
                <a:effectLst/>
                <a:latin typeface="Arial" panose="020B0604020202020204" pitchFamily="34" charset="0"/>
                <a:cs typeface="Arial" panose="020B0604020202020204" pitchFamily="34" charset="0"/>
              </a:rPr>
              <a:t>Understand how to use the Alcohol care pathway and read the Alcohol withdrawal</a:t>
            </a:r>
          </a:p>
          <a:p>
            <a:pPr marL="0" indent="0" algn="l">
              <a:buNone/>
            </a:pPr>
            <a:r>
              <a:rPr lang="en-US" sz="1100" dirty="0">
                <a:solidFill>
                  <a:srgbClr val="000000"/>
                </a:solidFill>
                <a:latin typeface="Arial" panose="020B0604020202020204" pitchFamily="34" charset="0"/>
                <a:cs typeface="Arial" panose="020B0604020202020204" pitchFamily="34" charset="0"/>
              </a:rPr>
              <a:t>         </a:t>
            </a:r>
            <a:r>
              <a:rPr lang="en-US" sz="1100" b="0" i="0" dirty="0">
                <a:solidFill>
                  <a:srgbClr val="000000"/>
                </a:solidFill>
                <a:effectLst/>
                <a:latin typeface="Arial" panose="020B0604020202020204" pitchFamily="34" charset="0"/>
                <a:cs typeface="Arial" panose="020B0604020202020204" pitchFamily="34" charset="0"/>
              </a:rPr>
              <a:t>management policy</a:t>
            </a:r>
          </a:p>
          <a:p>
            <a:pPr algn="l"/>
            <a:r>
              <a:rPr lang="en-US" sz="1100" b="0" i="0" dirty="0">
                <a:solidFill>
                  <a:srgbClr val="000000"/>
                </a:solidFill>
                <a:effectLst/>
                <a:latin typeface="Arial" panose="020B0604020202020204" pitchFamily="34" charset="0"/>
                <a:cs typeface="Arial" panose="020B0604020202020204" pitchFamily="34" charset="0"/>
              </a:rPr>
              <a:t>Shadowing to get a better understanding of the service</a:t>
            </a:r>
          </a:p>
          <a:p>
            <a:pPr marL="0" indent="0">
              <a:buNone/>
            </a:pPr>
            <a:endParaRPr lang="en-GB" dirty="0"/>
          </a:p>
        </p:txBody>
      </p:sp>
      <p:pic>
        <p:nvPicPr>
          <p:cNvPr id="3" name="Picture 2">
            <a:extLst>
              <a:ext uri="{FF2B5EF4-FFF2-40B4-BE49-F238E27FC236}">
                <a16:creationId xmlns:a16="http://schemas.microsoft.com/office/drawing/2014/main" id="{A26DB292-8704-CE6C-EB28-2B7799645A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935342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Veteran Awareness</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1615827"/>
          </a:xfrm>
          <a:prstGeom prst="rect">
            <a:avLst/>
          </a:prstGeom>
          <a:noFill/>
        </p:spPr>
        <p:txBody>
          <a:bodyPr wrap="square" numCol="1" rtlCol="0">
            <a:spAutoFit/>
          </a:bodyPr>
          <a:lstStyle/>
          <a:p>
            <a:pPr marL="0" indent="0">
              <a:buNone/>
            </a:pPr>
            <a:r>
              <a:rPr lang="en-GB" altLang="en-US" sz="1100" dirty="0">
                <a:latin typeface="Arial" panose="020B0604020202020204" pitchFamily="34" charset="0"/>
                <a:cs typeface="Arial" panose="020B0604020202020204" pitchFamily="34" charset="0"/>
              </a:rPr>
              <a:t>In the UK, a veteran is defined as anyone who has </a:t>
            </a:r>
            <a:r>
              <a:rPr lang="en-GB" altLang="en-US" sz="1100" b="1" u="sng" dirty="0">
                <a:solidFill>
                  <a:srgbClr val="FF0000"/>
                </a:solidFill>
                <a:latin typeface="Arial" panose="020B0604020202020204" pitchFamily="34" charset="0"/>
                <a:cs typeface="Arial" panose="020B0604020202020204" pitchFamily="34" charset="0"/>
              </a:rPr>
              <a:t>served for at least one day </a:t>
            </a:r>
            <a:r>
              <a:rPr lang="en-GB" altLang="en-US" sz="1100" dirty="0">
                <a:latin typeface="Arial" panose="020B0604020202020204" pitchFamily="34" charset="0"/>
                <a:cs typeface="Arial" panose="020B0604020202020204" pitchFamily="34" charset="0"/>
              </a:rPr>
              <a:t>in HM Armed Forces (Regular or Reserve) or Merchant Seafarers who worked alongside Service personnel in legally defined conflict situations. </a:t>
            </a:r>
          </a:p>
          <a:p>
            <a:r>
              <a:rPr lang="en-GB" altLang="en-US" sz="1100" dirty="0">
                <a:latin typeface="Arial" panose="020B0604020202020204" pitchFamily="34" charset="0"/>
                <a:cs typeface="Arial" panose="020B0604020202020204" pitchFamily="34" charset="0"/>
              </a:rPr>
              <a:t>There are about </a:t>
            </a:r>
            <a:r>
              <a:rPr lang="en-GB" altLang="en-US" sz="1100" b="1" dirty="0">
                <a:latin typeface="Arial" panose="020B0604020202020204" pitchFamily="34" charset="0"/>
                <a:cs typeface="Arial" panose="020B0604020202020204" pitchFamily="34" charset="0"/>
              </a:rPr>
              <a:t>2.6 million veterans</a:t>
            </a:r>
            <a:r>
              <a:rPr lang="en-GB" altLang="en-US" sz="1100" dirty="0">
                <a:latin typeface="Arial" panose="020B0604020202020204" pitchFamily="34" charset="0"/>
                <a:cs typeface="Arial" panose="020B0604020202020204" pitchFamily="34" charset="0"/>
              </a:rPr>
              <a:t> in the UK, half of whom served before 1960, </a:t>
            </a:r>
            <a:r>
              <a:rPr lang="en-US" sz="1100" dirty="0">
                <a:latin typeface="Arial" panose="020B0604020202020204" pitchFamily="34" charset="0"/>
                <a:cs typeface="Arial" panose="020B0604020202020204" pitchFamily="34" charset="0"/>
              </a:rPr>
              <a:t>with about 3 million dependent family members. </a:t>
            </a:r>
            <a:endParaRPr lang="en-GB" alt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Two-thirds of veterans are aged over 65, and half are over 75. </a:t>
            </a:r>
          </a:p>
          <a:p>
            <a:r>
              <a:rPr lang="en-US" sz="1100" dirty="0">
                <a:latin typeface="Arial" panose="020B0604020202020204" pitchFamily="34" charset="0"/>
                <a:cs typeface="Arial" panose="020B0604020202020204" pitchFamily="34" charset="0"/>
              </a:rPr>
              <a:t>Veterans make up between 3% to 9% of the population in most areas (but this is likely to be a greater proportion in hospitals, due to the age profile of veterans).</a:t>
            </a:r>
          </a:p>
          <a:p>
            <a:endParaRPr lang="en-US" sz="1100" dirty="0">
              <a:latin typeface="Arial" panose="020B0604020202020204" pitchFamily="34" charset="0"/>
              <a:cs typeface="Arial" panose="020B0604020202020204" pitchFamily="34" charset="0"/>
            </a:endParaRPr>
          </a:p>
          <a:p>
            <a:r>
              <a:rPr lang="en-US" sz="1100" dirty="0"/>
              <a:t>                                                                                                                            </a:t>
            </a:r>
          </a:p>
        </p:txBody>
      </p:sp>
      <p:pic>
        <p:nvPicPr>
          <p:cNvPr id="3" name="Picture 2">
            <a:extLst>
              <a:ext uri="{FF2B5EF4-FFF2-40B4-BE49-F238E27FC236}">
                <a16:creationId xmlns:a16="http://schemas.microsoft.com/office/drawing/2014/main" id="{BE7C8615-8248-EF41-3B82-99B6F1AC094B}"/>
              </a:ext>
            </a:extLst>
          </p:cNvPr>
          <p:cNvPicPr>
            <a:picLocks noChangeAspect="1"/>
          </p:cNvPicPr>
          <p:nvPr/>
        </p:nvPicPr>
        <p:blipFill>
          <a:blip r:embed="rId3"/>
          <a:stretch>
            <a:fillRect/>
          </a:stretch>
        </p:blipFill>
        <p:spPr>
          <a:xfrm>
            <a:off x="179512" y="2424939"/>
            <a:ext cx="3940828" cy="2194269"/>
          </a:xfrm>
          <a:prstGeom prst="rect">
            <a:avLst/>
          </a:prstGeom>
        </p:spPr>
      </p:pic>
      <p:pic>
        <p:nvPicPr>
          <p:cNvPr id="4" name="Picture 3">
            <a:extLst>
              <a:ext uri="{FF2B5EF4-FFF2-40B4-BE49-F238E27FC236}">
                <a16:creationId xmlns:a16="http://schemas.microsoft.com/office/drawing/2014/main" id="{4C7A3508-DEE9-3A04-1E87-C99B783085D1}"/>
              </a:ext>
            </a:extLst>
          </p:cNvPr>
          <p:cNvPicPr>
            <a:picLocks noChangeAspect="1"/>
          </p:cNvPicPr>
          <p:nvPr/>
        </p:nvPicPr>
        <p:blipFill>
          <a:blip r:embed="rId4"/>
          <a:stretch>
            <a:fillRect/>
          </a:stretch>
        </p:blipFill>
        <p:spPr>
          <a:xfrm>
            <a:off x="4273705" y="2510133"/>
            <a:ext cx="4701190" cy="2650416"/>
          </a:xfrm>
          <a:prstGeom prst="rect">
            <a:avLst/>
          </a:prstGeom>
        </p:spPr>
      </p:pic>
      <p:sp>
        <p:nvSpPr>
          <p:cNvPr id="5" name="TextBox 4">
            <a:extLst>
              <a:ext uri="{FF2B5EF4-FFF2-40B4-BE49-F238E27FC236}">
                <a16:creationId xmlns:a16="http://schemas.microsoft.com/office/drawing/2014/main" id="{F050A3AB-013B-E65F-F8EF-2615D65CA06A}"/>
              </a:ext>
            </a:extLst>
          </p:cNvPr>
          <p:cNvSpPr txBox="1"/>
          <p:nvPr/>
        </p:nvSpPr>
        <p:spPr>
          <a:xfrm>
            <a:off x="649471" y="4744613"/>
            <a:ext cx="3000910" cy="1446550"/>
          </a:xfrm>
          <a:prstGeom prst="rect">
            <a:avLst/>
          </a:prstGeom>
          <a:noFill/>
        </p:spPr>
        <p:txBody>
          <a:bodyPr wrap="square" rtlCol="0">
            <a:spAutoFit/>
          </a:bodyPr>
          <a:lstStyle/>
          <a:p>
            <a:pPr algn="ctr"/>
            <a:r>
              <a:rPr lang="en-GB" sz="1100" b="1" dirty="0">
                <a:latin typeface="Arial" panose="020B0604020202020204" pitchFamily="34" charset="0"/>
                <a:ea typeface="Times New Roman" panose="02020603050405020304" pitchFamily="18" charset="0"/>
                <a:cs typeface="Arial" panose="020B0604020202020204" pitchFamily="34" charset="0"/>
              </a:rPr>
              <a:t>Fiona Lamb, Armed Forces Champion/Clinical Site Manager</a:t>
            </a:r>
            <a:endParaRPr lang="en-GB" sz="1100" b="1" dirty="0">
              <a:latin typeface="Arial" panose="020B0604020202020204" pitchFamily="34" charset="0"/>
              <a:ea typeface="Calibri" panose="020F0502020204030204" pitchFamily="34" charset="0"/>
              <a:cs typeface="Arial" panose="020B0604020202020204" pitchFamily="34" charset="0"/>
            </a:endParaRPr>
          </a:p>
          <a:p>
            <a:pPr algn="ctr"/>
            <a:r>
              <a:rPr lang="en-GB" sz="1100" b="1" dirty="0">
                <a:solidFill>
                  <a:srgbClr val="005EB8"/>
                </a:solidFill>
                <a:latin typeface="Arial" panose="020B0604020202020204" pitchFamily="34" charset="0"/>
                <a:ea typeface="Times New Roman" panose="02020603050405020304" pitchFamily="18" charset="0"/>
                <a:cs typeface="Arial" panose="020B0604020202020204" pitchFamily="34" charset="0"/>
              </a:rPr>
              <a:t>T: 01254 732098, Ext 82098, Bleep 087</a:t>
            </a:r>
          </a:p>
          <a:p>
            <a:pPr algn="ctr"/>
            <a:endParaRPr lang="en-GB" sz="1100" b="1" dirty="0">
              <a:latin typeface="Arial" panose="020B0604020202020204" pitchFamily="34" charset="0"/>
              <a:ea typeface="Calibri" panose="020F0502020204030204" pitchFamily="34" charset="0"/>
              <a:cs typeface="Arial" panose="020B0604020202020204" pitchFamily="34" charset="0"/>
            </a:endParaRPr>
          </a:p>
          <a:p>
            <a:pPr algn="ctr"/>
            <a:r>
              <a:rPr lang="en-GB" sz="1100" b="1" dirty="0">
                <a:latin typeface="Arial" panose="020B0604020202020204" pitchFamily="34" charset="0"/>
                <a:ea typeface="Times New Roman" panose="02020603050405020304" pitchFamily="18" charset="0"/>
                <a:cs typeface="Arial" panose="020B0604020202020204" pitchFamily="34" charset="0"/>
              </a:rPr>
              <a:t>Shafiq Sadiq, Armed Forces Advocate</a:t>
            </a:r>
            <a:endParaRPr lang="en-GB" sz="1100" b="1" dirty="0">
              <a:latin typeface="Arial" panose="020B0604020202020204" pitchFamily="34" charset="0"/>
              <a:ea typeface="Calibri" panose="020F0502020204030204" pitchFamily="34" charset="0"/>
              <a:cs typeface="Arial" panose="020B0604020202020204" pitchFamily="34" charset="0"/>
            </a:endParaRPr>
          </a:p>
          <a:p>
            <a:pPr algn="ctr"/>
            <a:r>
              <a:rPr lang="en-GB" sz="1100" b="1" dirty="0">
                <a:solidFill>
                  <a:srgbClr val="005EB8"/>
                </a:solidFill>
                <a:latin typeface="Arial" panose="020B0604020202020204" pitchFamily="34" charset="0"/>
                <a:ea typeface="Times New Roman" panose="02020603050405020304" pitchFamily="18" charset="0"/>
                <a:cs typeface="Arial" panose="020B0604020202020204" pitchFamily="34" charset="0"/>
              </a:rPr>
              <a:t>M: 07773 651 201 T: 01254 733844,</a:t>
            </a:r>
          </a:p>
          <a:p>
            <a:pPr algn="ctr"/>
            <a:r>
              <a:rPr lang="en-GB" sz="1100" b="1" dirty="0">
                <a:solidFill>
                  <a:srgbClr val="005EB8"/>
                </a:solidFill>
                <a:latin typeface="Arial" panose="020B0604020202020204" pitchFamily="34" charset="0"/>
                <a:ea typeface="Times New Roman" panose="02020603050405020304" pitchFamily="18" charset="0"/>
                <a:cs typeface="Arial" panose="020B0604020202020204" pitchFamily="34" charset="0"/>
              </a:rPr>
              <a:t> Ext 83844, Bleep 750          </a:t>
            </a:r>
            <a:r>
              <a:rPr lang="en-GB" sz="1100" b="1" dirty="0" err="1">
                <a:latin typeface="Arial" panose="020B0604020202020204" pitchFamily="34" charset="0"/>
                <a:ea typeface="Times New Roman" panose="02020603050405020304" pitchFamily="18" charset="0"/>
                <a:cs typeface="Arial" panose="020B0604020202020204" pitchFamily="34" charset="0"/>
              </a:rPr>
              <a:t>Email:armedforcesveterans@elht.nhs.uk</a:t>
            </a:r>
            <a:endParaRPr lang="en-GB" sz="1100" b="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5BF88C-28F4-B0F2-BF51-6881268A42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83019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Veteran Awareness</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430887"/>
          </a:xfrm>
          <a:prstGeom prst="rect">
            <a:avLst/>
          </a:prstGeom>
          <a:noFill/>
        </p:spPr>
        <p:txBody>
          <a:bodyPr wrap="square" numCol="1" rtlCol="0">
            <a:spAutoFit/>
          </a:bodyPr>
          <a:lstStyle/>
          <a:p>
            <a:endParaRPr lang="en-US" sz="1100" dirty="0">
              <a:latin typeface="Arial" panose="020B0604020202020204" pitchFamily="34" charset="0"/>
              <a:cs typeface="Arial" panose="020B0604020202020204" pitchFamily="34" charset="0"/>
            </a:endParaRPr>
          </a:p>
          <a:p>
            <a:r>
              <a:rPr lang="en-US" sz="1100" dirty="0"/>
              <a:t>                                                                                                                            </a:t>
            </a:r>
          </a:p>
        </p:txBody>
      </p:sp>
      <p:sp>
        <p:nvSpPr>
          <p:cNvPr id="5" name="Rectangle 4">
            <a:extLst>
              <a:ext uri="{FF2B5EF4-FFF2-40B4-BE49-F238E27FC236}">
                <a16:creationId xmlns:a16="http://schemas.microsoft.com/office/drawing/2014/main" id="{09495B3C-D857-F2D3-E1A6-7A46AA22AC3D}"/>
              </a:ext>
            </a:extLst>
          </p:cNvPr>
          <p:cNvSpPr>
            <a:spLocks noChangeArrowheads="1"/>
          </p:cNvSpPr>
          <p:nvPr/>
        </p:nvSpPr>
        <p:spPr bwMode="auto">
          <a:xfrm>
            <a:off x="290512" y="1027612"/>
            <a:ext cx="83859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IDENTIFYING ARMED FORCES VETERANS</a:t>
            </a:r>
            <a:endParaRPr kumimoji="0" lang="en-GB" altLang="en-US" sz="1100" b="0" i="0" u="none" strike="noStrike" cap="none" normalizeH="0" baseline="0" dirty="0">
              <a:ln>
                <a:noFill/>
              </a:ln>
              <a:effectLst/>
              <a:latin typeface="Arial" panose="020B0604020202020204" pitchFamily="34" charset="0"/>
              <a:cs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On arrival to your ward or department, please ask the </a:t>
            </a:r>
            <a:r>
              <a:rPr lang="en-GB" altLang="en-US" sz="1100" dirty="0">
                <a:latin typeface="Arial" panose="020B0604020202020204" pitchFamily="34" charset="0"/>
                <a:ea typeface="Times New Roman" panose="02020603050405020304" pitchFamily="18" charset="0"/>
                <a:cs typeface="Arial" panose="020B0604020202020204" pitchFamily="34" charset="0"/>
              </a:rPr>
              <a:t>question: “Have you ever served in the UK Armed Forces including National Service?”</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If the answer is </a:t>
            </a:r>
            <a:r>
              <a:rPr lang="en-GB" altLang="en-US" sz="1100" dirty="0">
                <a:latin typeface="Arial" panose="020B0604020202020204" pitchFamily="34" charset="0"/>
                <a:ea typeface="Times New Roman" panose="02020603050405020304" pitchFamily="18" charset="0"/>
                <a:cs typeface="Arial" panose="020B0604020202020204" pitchFamily="34" charset="0"/>
              </a:rPr>
              <a:t>“Yes”, please record Veteran status on EPR.</a:t>
            </a:r>
            <a:endParaRPr kumimoji="0" lang="en-GB" altLang="en-US" sz="16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B053A0FE-9916-9B89-0677-554AC7FA0417}"/>
              </a:ext>
            </a:extLst>
          </p:cNvPr>
          <p:cNvPicPr>
            <a:picLocks noChangeAspect="1"/>
          </p:cNvPicPr>
          <p:nvPr/>
        </p:nvPicPr>
        <p:blipFill rotWithShape="1">
          <a:blip r:embed="rId3"/>
          <a:srcRect b="15230"/>
          <a:stretch/>
        </p:blipFill>
        <p:spPr>
          <a:xfrm>
            <a:off x="1116647" y="1835525"/>
            <a:ext cx="6910705" cy="4113755"/>
          </a:xfrm>
          <a:prstGeom prst="rect">
            <a:avLst/>
          </a:prstGeom>
        </p:spPr>
      </p:pic>
      <p:pic>
        <p:nvPicPr>
          <p:cNvPr id="3" name="Picture 2">
            <a:extLst>
              <a:ext uri="{FF2B5EF4-FFF2-40B4-BE49-F238E27FC236}">
                <a16:creationId xmlns:a16="http://schemas.microsoft.com/office/drawing/2014/main" id="{7E403E73-D594-8ADB-D2C4-7D4772D6D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56442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Veteran Awareness</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430887"/>
          </a:xfrm>
          <a:prstGeom prst="rect">
            <a:avLst/>
          </a:prstGeom>
          <a:noFill/>
        </p:spPr>
        <p:txBody>
          <a:bodyPr wrap="square" numCol="1" rtlCol="0">
            <a:spAutoFit/>
          </a:bodyPr>
          <a:lstStyle/>
          <a:p>
            <a:endParaRPr lang="en-US" sz="1100" dirty="0">
              <a:latin typeface="Arial" panose="020B0604020202020204" pitchFamily="34" charset="0"/>
              <a:cs typeface="Arial" panose="020B0604020202020204" pitchFamily="34" charset="0"/>
            </a:endParaRPr>
          </a:p>
          <a:p>
            <a:r>
              <a:rPr lang="en-US" sz="1100" dirty="0"/>
              <a:t>                                                                                                                            </a:t>
            </a:r>
          </a:p>
        </p:txBody>
      </p:sp>
      <p:sp>
        <p:nvSpPr>
          <p:cNvPr id="5" name="Rectangle 4">
            <a:extLst>
              <a:ext uri="{FF2B5EF4-FFF2-40B4-BE49-F238E27FC236}">
                <a16:creationId xmlns:a16="http://schemas.microsoft.com/office/drawing/2014/main" id="{09495B3C-D857-F2D3-E1A6-7A46AA22AC3D}"/>
              </a:ext>
            </a:extLst>
          </p:cNvPr>
          <p:cNvSpPr>
            <a:spLocks noChangeArrowheads="1"/>
          </p:cNvSpPr>
          <p:nvPr/>
        </p:nvSpPr>
        <p:spPr bwMode="auto">
          <a:xfrm>
            <a:off x="637632" y="985165"/>
            <a:ext cx="78948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REFERRING ARMED FORCES VETERANS</a:t>
            </a:r>
            <a:endParaRPr kumimoji="0" lang="en-GB" altLang="en-US" sz="1100" b="0" i="0" u="none" strike="noStrike" cap="none" normalizeH="0" baseline="0" dirty="0">
              <a:ln>
                <a:noFill/>
              </a:ln>
              <a:effectLst/>
              <a:latin typeface="Arial" panose="020B0604020202020204" pitchFamily="34" charset="0"/>
              <a:cs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lang="en-GB" altLang="en-US" sz="1100" dirty="0">
                <a:latin typeface="Arial" panose="020B0604020202020204" pitchFamily="34" charset="0"/>
                <a:ea typeface="Times New Roman" panose="02020603050405020304" pitchFamily="18" charset="0"/>
                <a:cs typeface="Arial" panose="020B0604020202020204" pitchFamily="34" charset="0"/>
              </a:rPr>
              <a:t>I</a:t>
            </a:r>
            <a:r>
              <a:rPr kumimoji="0" lang="en-GB" altLang="en-US" sz="11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 New Order, type in and select</a:t>
            </a:r>
            <a:r>
              <a:rPr lang="en-GB" altLang="en-US" sz="1100" dirty="0">
                <a:latin typeface="Arial" panose="020B0604020202020204" pitchFamily="34" charset="0"/>
                <a:ea typeface="Times New Roman" panose="02020603050405020304" pitchFamily="18" charset="0"/>
                <a:cs typeface="Arial" panose="020B0604020202020204" pitchFamily="34" charset="0"/>
              </a:rPr>
              <a:t> “Armed Forces” as your New Order entry and follow the guide below.</a:t>
            </a:r>
            <a:endParaRPr kumimoji="0" lang="en-GB" altLang="en-US" sz="16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71BE2433-ACD5-7F4C-2B41-B0C34B0E0C6B}"/>
              </a:ext>
            </a:extLst>
          </p:cNvPr>
          <p:cNvPicPr>
            <a:picLocks noChangeAspect="1"/>
          </p:cNvPicPr>
          <p:nvPr/>
        </p:nvPicPr>
        <p:blipFill rotWithShape="1">
          <a:blip r:embed="rId3"/>
          <a:srcRect b="7755"/>
          <a:stretch/>
        </p:blipFill>
        <p:spPr>
          <a:xfrm>
            <a:off x="460039" y="1500119"/>
            <a:ext cx="8223921" cy="4688793"/>
          </a:xfrm>
          <a:prstGeom prst="rect">
            <a:avLst/>
          </a:prstGeom>
        </p:spPr>
      </p:pic>
      <p:pic>
        <p:nvPicPr>
          <p:cNvPr id="4" name="Picture 3">
            <a:extLst>
              <a:ext uri="{FF2B5EF4-FFF2-40B4-BE49-F238E27FC236}">
                <a16:creationId xmlns:a16="http://schemas.microsoft.com/office/drawing/2014/main" id="{2989D37A-6809-32B2-AA1B-13EC5E140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033237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Apprenticeships for All Staff </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4908460"/>
          </a:xfrm>
          <a:prstGeom prst="rect">
            <a:avLst/>
          </a:prstGeom>
          <a:noFill/>
        </p:spPr>
        <p:txBody>
          <a:bodyPr wrap="square" numCol="1" rtlCol="0">
            <a:spAutoFit/>
          </a:bodyPr>
          <a:lstStyle/>
          <a:p>
            <a:pPr>
              <a:lnSpc>
                <a:spcPct val="150000"/>
              </a:lnSpc>
            </a:pPr>
            <a:r>
              <a:rPr lang="en-GB" sz="1100" dirty="0">
                <a:latin typeface="Arial" panose="020B0604020202020204" pitchFamily="34" charset="0"/>
                <a:cs typeface="Arial" panose="020B0604020202020204" pitchFamily="34" charset="0"/>
              </a:rPr>
              <a:t>Apprenticeships are available for substantive staff at ELHT. Apprenticeships are linked to an accredited course from Level 2 (Intermediate) to Level 7 (Master’s degree) covering both clinical and non-clinical job roles. Apprenticeships include elements of on and off the job training; assessments are undertaken at the end of the programme to assess the learner’s ability and competency in their job role. When substantive staff enrol on an apprenticeship programme their job role and salary are not affected. Apprenticeships take between one to five years to complete.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Some of the apprenticeship programmes you could apply for include: </a:t>
            </a:r>
          </a:p>
          <a:p>
            <a:pPr>
              <a:lnSpc>
                <a:spcPct val="150000"/>
              </a:lnSpc>
            </a:pPr>
            <a:r>
              <a:rPr lang="en-GB" sz="1100" dirty="0">
                <a:latin typeface="Arial" panose="020B0604020202020204" pitchFamily="34" charset="0"/>
                <a:cs typeface="Arial" panose="020B0604020202020204" pitchFamily="34" charset="0"/>
              </a:rPr>
              <a:t>Business Administration, Healthcare Support Worker, Assistant Practitioner, Nursing Associate, Customer Service, Catering Assistant, Team Leader, Management and many more…. </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Functional Skills </a:t>
            </a:r>
          </a:p>
          <a:p>
            <a:pPr>
              <a:lnSpc>
                <a:spcPct val="150000"/>
              </a:lnSpc>
            </a:pPr>
            <a:r>
              <a:rPr lang="en-GB" sz="1100" dirty="0">
                <a:latin typeface="Arial" panose="020B0604020202020204" pitchFamily="34" charset="0"/>
                <a:cs typeface="Arial" panose="020B0604020202020204" pitchFamily="34" charset="0"/>
              </a:rPr>
              <a:t>ELHT are offering all staff a chance to gain a Level 2 qualification in English or Maths free of charge.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Did you know? </a:t>
            </a:r>
          </a:p>
          <a:p>
            <a:pPr>
              <a:lnSpc>
                <a:spcPct val="150000"/>
              </a:lnSpc>
            </a:pPr>
            <a:r>
              <a:rPr lang="en-GB" sz="1100" dirty="0">
                <a:latin typeface="Arial" panose="020B0604020202020204" pitchFamily="34" charset="0"/>
                <a:cs typeface="Arial" panose="020B0604020202020204" pitchFamily="34" charset="0"/>
              </a:rPr>
              <a:t>Our team, who specialise in adult learners, will support you to gain this qualification, usually between 10 -15 weeks. You just need to commit to one English and / or one Maths session a week. Everyone is welcome, regardless of how good you feel your current English and Maths knowledge is. If you are interested in becoming a Nursing Associate or an Assistant Practitioner, you’ll need to have functional skills English and Maths at Level 2. Functional skills helps you to become more comfortable using English and Maths in your daily life and you can do this for free. For more information or an informal chat, please contact the Work Based Education Team on:</a:t>
            </a:r>
            <a:r>
              <a:rPr lang="en-GB" sz="1100" b="1" dirty="0">
                <a:latin typeface="Arial" panose="020B0604020202020204" pitchFamily="34" charset="0"/>
                <a:cs typeface="Arial" panose="020B0604020202020204" pitchFamily="34" charset="0"/>
              </a:rPr>
              <a:t> Telephone: 01254 732095 (Ext:82095) / email: </a:t>
            </a:r>
            <a:r>
              <a:rPr lang="en-GB" sz="1100" b="1" dirty="0">
                <a:latin typeface="Arial" panose="020B0604020202020204" pitchFamily="34" charset="0"/>
                <a:cs typeface="Arial" panose="020B0604020202020204" pitchFamily="34" charset="0"/>
                <a:hlinkClick r:id="rId3"/>
              </a:rPr>
              <a:t>wbet@elht.nhs.uk</a:t>
            </a:r>
            <a:r>
              <a:rPr lang="en-GB" sz="1100" b="1" dirty="0">
                <a:latin typeface="Arial" panose="020B0604020202020204" pitchFamily="34" charset="0"/>
                <a:cs typeface="Arial" panose="020B0604020202020204" pitchFamily="34" charset="0"/>
              </a:rPr>
              <a:t> and / or </a:t>
            </a:r>
            <a:r>
              <a:rPr lang="en-GB" sz="1100" b="1" dirty="0">
                <a:latin typeface="Arial" panose="020B0604020202020204" pitchFamily="34" charset="0"/>
                <a:cs typeface="Arial" panose="020B0604020202020204" pitchFamily="34" charset="0"/>
                <a:hlinkClick r:id="rId4"/>
              </a:rPr>
              <a:t>functionalskills@elht.nhs.uk</a:t>
            </a:r>
            <a:endParaRPr lang="en-GB" sz="11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861728E-A469-1324-941A-392892907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270013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611560" y="432631"/>
            <a:ext cx="792088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000" b="1" dirty="0">
                <a:solidFill>
                  <a:srgbClr val="0070C0"/>
                </a:solidFill>
                <a:latin typeface="Arial" pitchFamily="34" charset="0"/>
                <a:cs typeface="Arial" pitchFamily="34" charset="0"/>
              </a:rPr>
              <a:t>Please ensure that your department is breastfeeding welcome </a:t>
            </a:r>
            <a:endParaRPr lang="en-US" sz="20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5139292"/>
          </a:xfrm>
          <a:prstGeom prst="rect">
            <a:avLst/>
          </a:prstGeom>
          <a:noFill/>
        </p:spPr>
        <p:txBody>
          <a:bodyPr wrap="square" numCol="1" rtlCol="0">
            <a:spAutoFit/>
          </a:bodyPr>
          <a:lstStyle/>
          <a:p>
            <a:pPr>
              <a:lnSpc>
                <a:spcPct val="150000"/>
              </a:lnSpc>
            </a:pPr>
            <a:r>
              <a:rPr lang="en-GB" sz="1100" dirty="0">
                <a:latin typeface="Arial" panose="020B0604020202020204" pitchFamily="34" charset="0"/>
                <a:cs typeface="Arial" panose="020B0604020202020204" pitchFamily="34" charset="0"/>
              </a:rPr>
              <a:t>All public areas should be breastfeeding welcome. This is supported by the Equality Act 2010. No breastfeeding mother </a:t>
            </a:r>
          </a:p>
          <a:p>
            <a:pPr>
              <a:lnSpc>
                <a:spcPct val="150000"/>
              </a:lnSpc>
            </a:pPr>
            <a:r>
              <a:rPr lang="en-GB" sz="1100" dirty="0">
                <a:latin typeface="Arial" panose="020B0604020202020204" pitchFamily="34" charset="0"/>
                <a:cs typeface="Arial" panose="020B0604020202020204" pitchFamily="34" charset="0"/>
              </a:rPr>
              <a:t>should be asked to stop breastfeeding or leave a public place – it is against the law. </a:t>
            </a:r>
          </a:p>
          <a:p>
            <a:pPr>
              <a:lnSpc>
                <a:spcPct val="150000"/>
              </a:lnSpc>
            </a:pP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Ensure your team are aware of the Equality Act 2010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Display a ‘welcome to breastfeed’ poster in a visible position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If a mother is breastfeeding in a public place, for example a waiting room, let her carry on – no need to disturb her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If a mother asks for a private place to breastfeed, offer her somewhere private, clean and comfortable (a place must be found)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Discuss the above points with all staff - new and current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have any ideas on improving experiences for breastfeeding families across our Trust, please let us know.</a:t>
            </a:r>
          </a:p>
          <a:p>
            <a:pPr>
              <a:lnSpc>
                <a:spcPct val="150000"/>
              </a:lnSpc>
            </a:pPr>
            <a:r>
              <a:rPr lang="en-GB" sz="1100" dirty="0">
                <a:latin typeface="Arial" panose="020B0604020202020204" pitchFamily="34" charset="0"/>
                <a:cs typeface="Arial" panose="020B0604020202020204" pitchFamily="34" charset="0"/>
              </a:rPr>
              <a:t>For more information please email: </a:t>
            </a:r>
            <a:r>
              <a:rPr lang="en-GB" sz="1100" b="1" dirty="0">
                <a:latin typeface="Arial" panose="020B0604020202020204" pitchFamily="34" charset="0"/>
                <a:cs typeface="Arial" panose="020B0604020202020204" pitchFamily="34" charset="0"/>
                <a:hlinkClick r:id="rId3"/>
              </a:rPr>
              <a:t>BabyFriendlyTeam@elht.nhs.uk</a:t>
            </a:r>
            <a:r>
              <a:rPr lang="en-GB" sz="1100" b="1" dirty="0">
                <a:latin typeface="Arial" panose="020B0604020202020204" pitchFamily="34" charset="0"/>
                <a:cs typeface="Arial" panose="020B0604020202020204" pitchFamily="34" charset="0"/>
              </a:rPr>
              <a:t> </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Staff Breastfeeding Champions </a:t>
            </a:r>
          </a:p>
          <a:p>
            <a:pPr>
              <a:lnSpc>
                <a:spcPct val="150000"/>
              </a:lnSpc>
            </a:pPr>
            <a:r>
              <a:rPr lang="en-GB" sz="1100" dirty="0">
                <a:latin typeface="Arial" panose="020B0604020202020204" pitchFamily="34" charset="0"/>
                <a:cs typeface="Arial" panose="020B0604020202020204" pitchFamily="34" charset="0"/>
              </a:rPr>
              <a:t>Volunteer ELHT staff breastfeeding champions will be able to have a supportive conversation with any member of staff returning to work whilst breastfeeding / expressing - and be a line of support if needed in the transition period when returning to work. We can help motivate, encourage, support and protect breastfeeding / milk supply. Champions are willing and enthusiastic and are keen to help the organisation improve support in this area. They also have had access to current evidence-based information and access updates. We welcome you to contact us for a chat. For more information email: </a:t>
            </a:r>
            <a:r>
              <a:rPr lang="en-GB" sz="1100" b="1" dirty="0">
                <a:latin typeface="Arial" panose="020B0604020202020204" pitchFamily="34" charset="0"/>
                <a:cs typeface="Arial" panose="020B0604020202020204" pitchFamily="34" charset="0"/>
                <a:hlinkClick r:id="rId3"/>
              </a:rPr>
              <a:t>BabyFriendlyTeam@elht.nhs.uk</a:t>
            </a:r>
            <a:endParaRPr lang="en-GB" sz="11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BB0F92A-8FA5-A744-82C8-3B1B4C4B6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069026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Staff Support Services</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12644"/>
            <a:ext cx="8424937" cy="5152660"/>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Long Service Awards </a:t>
            </a:r>
          </a:p>
          <a:p>
            <a:pPr>
              <a:lnSpc>
                <a:spcPct val="150000"/>
              </a:lnSpc>
            </a:pPr>
            <a:r>
              <a:rPr lang="en-GB" sz="1100" dirty="0">
                <a:latin typeface="Arial" panose="020B0604020202020204" pitchFamily="34" charset="0"/>
                <a:cs typeface="Arial" panose="020B0604020202020204" pitchFamily="34" charset="0"/>
              </a:rPr>
              <a:t>The Trust operates a Long Service Award for those who have been employed in the Trust for a total of 25 years. All members of staff who qualify for the long service award at 1st April each year will be presented with acknowledgment of long service. All qualifying members of staff will also be entitled to one day additional annual leave (pro rata for part-time staff) with effect from the following leave year. For further information please call the Employee Relations Department on 01254 732977 (Ext 82977).</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Education, Research and Innovation </a:t>
            </a:r>
          </a:p>
          <a:p>
            <a:pPr>
              <a:lnSpc>
                <a:spcPct val="150000"/>
              </a:lnSpc>
            </a:pPr>
            <a:r>
              <a:rPr lang="en-GB" sz="1100" dirty="0">
                <a:latin typeface="Arial" panose="020B0604020202020204" pitchFamily="34" charset="0"/>
                <a:cs typeface="Arial" panose="020B0604020202020204" pitchFamily="34" charset="0"/>
              </a:rPr>
              <a:t>It is recognised that good education and development of staff are vital for safe, personal and effective care. From the beginning of your career here at ELHT, we want to enable staff to feel engaged and empowered to contribute to change, through research and new discoveries, in the way that services are delivered. Please see </a:t>
            </a:r>
            <a:r>
              <a:rPr lang="en-GB" sz="1100" dirty="0">
                <a:latin typeface="Arial" panose="020B0604020202020204" pitchFamily="34" charset="0"/>
                <a:cs typeface="Arial" panose="020B0604020202020204" pitchFamily="34" charset="0"/>
                <a:hlinkClick r:id="rId3"/>
              </a:rPr>
              <a:t>https://deri.elht.nhs.uk/</a:t>
            </a:r>
            <a:r>
              <a:rPr lang="en-GB" sz="1100" dirty="0">
                <a:latin typeface="Arial" panose="020B0604020202020204" pitchFamily="34" charset="0"/>
                <a:cs typeface="Arial" panose="020B0604020202020204" pitchFamily="34" charset="0"/>
              </a:rPr>
              <a:t> for further details.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Library and Knowledge Services </a:t>
            </a:r>
          </a:p>
          <a:p>
            <a:pPr>
              <a:lnSpc>
                <a:spcPct val="150000"/>
              </a:lnSpc>
            </a:pPr>
            <a:r>
              <a:rPr lang="en-GB" sz="1100" dirty="0">
                <a:latin typeface="Arial" panose="020B0604020202020204" pitchFamily="34" charset="0"/>
                <a:cs typeface="Arial" panose="020B0604020202020204" pitchFamily="34" charset="0"/>
              </a:rPr>
              <a:t>The Library and Knowledge Services are here to support all Trust staff and students on placement within the Trust. We offer a wide range of services and resources including: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Evidence searching from our team of skilled Evidence Librarians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Information Skills Training Programme – including literature searching, critical appraisal, medical statistics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Online databases and journals giving you instant access to thousands of full-text articles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Print and eBooks – search our </a:t>
            </a:r>
            <a:r>
              <a:rPr lang="en-GB" sz="1100" b="1" dirty="0">
                <a:solidFill>
                  <a:srgbClr val="000000"/>
                </a:solidFill>
                <a:latin typeface="Arial" panose="020B0604020202020204" pitchFamily="34" charset="0"/>
                <a:cs typeface="Arial" panose="020B0604020202020204" pitchFamily="34" charset="0"/>
                <a:hlinkClick r:id="rId4"/>
              </a:rPr>
              <a:t>library catalogue </a:t>
            </a:r>
            <a:endParaRPr lang="en-GB" sz="1100" b="1" dirty="0">
              <a:solidFill>
                <a:srgbClr val="000000"/>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b="1" i="0" dirty="0" err="1">
                <a:solidFill>
                  <a:srgbClr val="000000"/>
                </a:solidFill>
                <a:effectLst/>
                <a:latin typeface="Arial" panose="020B0604020202020204" pitchFamily="34" charset="0"/>
                <a:cs typeface="Arial" panose="020B0604020202020204" pitchFamily="34" charset="0"/>
                <a:hlinkClick r:id="rId5"/>
              </a:rPr>
              <a:t>cloudLibrary</a:t>
            </a:r>
            <a:r>
              <a:rPr lang="en-GB" sz="1100" dirty="0">
                <a:solidFill>
                  <a:srgbClr val="000000"/>
                </a:solidFill>
                <a:latin typeface="Arial" panose="020B0604020202020204" pitchFamily="34" charset="0"/>
                <a:cs typeface="Arial" panose="020B0604020202020204" pitchFamily="34" charset="0"/>
              </a:rPr>
              <a:t> - Digital Fiction and Wellbeing Collection - over 300,000 eBooks and </a:t>
            </a:r>
            <a:r>
              <a:rPr lang="en-GB" sz="1100" dirty="0" err="1">
                <a:solidFill>
                  <a:srgbClr val="000000"/>
                </a:solidFill>
                <a:latin typeface="Arial" panose="020B0604020202020204" pitchFamily="34" charset="0"/>
                <a:cs typeface="Arial" panose="020B0604020202020204" pitchFamily="34" charset="0"/>
              </a:rPr>
              <a:t>eAudiobooks</a:t>
            </a:r>
            <a:r>
              <a:rPr lang="en-GB" sz="1100" dirty="0">
                <a:solidFill>
                  <a:srgbClr val="000000"/>
                </a:solidFill>
                <a:latin typeface="Arial" panose="020B0604020202020204" pitchFamily="34" charset="0"/>
                <a:cs typeface="Arial" panose="020B0604020202020204" pitchFamily="34" charset="0"/>
              </a:rPr>
              <a:t>.</a:t>
            </a:r>
          </a:p>
          <a:p>
            <a:pPr>
              <a:lnSpc>
                <a:spcPct val="150000"/>
              </a:lnSpc>
            </a:pPr>
            <a:endParaRPr lang="en-GB" sz="1100" b="0" i="0" dirty="0">
              <a:solidFill>
                <a:srgbClr val="000000"/>
              </a:solidFill>
              <a:effectLst/>
              <a:latin typeface="Arial" panose="020B0604020202020204" pitchFamily="34" charset="0"/>
              <a:cs typeface="Arial" panose="020B0604020202020204" pitchFamily="34" charset="0"/>
            </a:endParaRPr>
          </a:p>
          <a:p>
            <a:pPr algn="l" rtl="0">
              <a:lnSpc>
                <a:spcPct val="150000"/>
              </a:lnSpc>
            </a:pPr>
            <a:r>
              <a:rPr lang="en-GB" sz="1100" b="0" i="0" dirty="0">
                <a:solidFill>
                  <a:srgbClr val="000000"/>
                </a:solidFill>
                <a:effectLst/>
                <a:latin typeface="Arial" panose="020B0604020202020204" pitchFamily="34" charset="0"/>
                <a:cs typeface="Arial" panose="020B0604020202020204" pitchFamily="34" charset="0"/>
              </a:rPr>
              <a:t>You can join the library </a:t>
            </a:r>
            <a:r>
              <a:rPr lang="en-GB" sz="1100" b="1" i="0" dirty="0">
                <a:solidFill>
                  <a:srgbClr val="000000"/>
                </a:solidFill>
                <a:effectLst/>
                <a:latin typeface="Arial" panose="020B0604020202020204" pitchFamily="34" charset="0"/>
                <a:cs typeface="Arial" panose="020B0604020202020204" pitchFamily="34" charset="0"/>
                <a:hlinkClick r:id="rId6"/>
              </a:rPr>
              <a:t>online</a:t>
            </a:r>
            <a:r>
              <a:rPr lang="en-GB" sz="1100" b="0" i="0" dirty="0">
                <a:solidFill>
                  <a:srgbClr val="000000"/>
                </a:solidFill>
                <a:effectLst/>
                <a:latin typeface="Arial" panose="020B0604020202020204" pitchFamily="34" charset="0"/>
                <a:cs typeface="Arial" panose="020B0604020202020204" pitchFamily="34" charset="0"/>
              </a:rPr>
              <a:t> or call into either of the site libraries.  You will need to bring your Trust ID badge or student card along on your first visit.</a:t>
            </a:r>
            <a:endParaRPr lang="en-GB" sz="1100" b="0" i="0" dirty="0">
              <a:solidFill>
                <a:srgbClr val="242424"/>
              </a:solidFill>
              <a:effectLst/>
              <a:latin typeface="Arial" panose="020B0604020202020204" pitchFamily="34" charset="0"/>
              <a:cs typeface="Arial" panose="020B0604020202020204" pitchFamily="34" charset="0"/>
            </a:endParaRPr>
          </a:p>
          <a:p>
            <a:pPr algn="l" rtl="0" fontAlgn="base">
              <a:lnSpc>
                <a:spcPct val="150000"/>
              </a:lnSpc>
            </a:pPr>
            <a:endParaRPr lang="en-GB" sz="1100" b="0" i="0" dirty="0">
              <a:solidFill>
                <a:srgbClr val="000000"/>
              </a:solidFill>
              <a:effectLst/>
              <a:latin typeface="Arial" panose="020B0604020202020204" pitchFamily="34" charset="0"/>
              <a:cs typeface="Arial" panose="020B0604020202020204" pitchFamily="34" charset="0"/>
            </a:endParaRPr>
          </a:p>
          <a:p>
            <a:pPr algn="l" rtl="0" fontAlgn="base">
              <a:lnSpc>
                <a:spcPct val="150000"/>
              </a:lnSpc>
            </a:pPr>
            <a:r>
              <a:rPr lang="en-GB" sz="1100" b="0" i="0" dirty="0">
                <a:solidFill>
                  <a:srgbClr val="000000"/>
                </a:solidFill>
                <a:effectLst/>
                <a:latin typeface="Arial" panose="020B0604020202020204" pitchFamily="34" charset="0"/>
                <a:cs typeface="Arial" panose="020B0604020202020204" pitchFamily="34" charset="0"/>
              </a:rPr>
              <a:t>For more information about services available please see </a:t>
            </a:r>
            <a:r>
              <a:rPr lang="en-GB" sz="1100" b="1" i="0" dirty="0">
                <a:solidFill>
                  <a:srgbClr val="000000"/>
                </a:solidFill>
                <a:effectLst/>
                <a:latin typeface="Arial" panose="020B0604020202020204" pitchFamily="34" charset="0"/>
                <a:cs typeface="Arial" panose="020B0604020202020204" pitchFamily="34" charset="0"/>
                <a:hlinkClick r:id="rId6"/>
              </a:rPr>
              <a:t>www.ehub.elht.nhs.uk</a:t>
            </a:r>
            <a:endParaRPr lang="en-GB" sz="1100"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9255AA-05AA-D89B-EC83-FFC6F5D5CB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417943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Research and Development at ELHT </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2600135"/>
          </a:xfrm>
          <a:prstGeom prst="rect">
            <a:avLst/>
          </a:prstGeom>
          <a:noFill/>
        </p:spPr>
        <p:txBody>
          <a:bodyPr wrap="square" numCol="1" rtlCol="0">
            <a:spAutoFit/>
          </a:bodyPr>
          <a:lstStyle/>
          <a:p>
            <a:pPr>
              <a:lnSpc>
                <a:spcPct val="150000"/>
              </a:lnSpc>
            </a:pPr>
            <a:r>
              <a:rPr lang="en-US" sz="1100" b="1" dirty="0">
                <a:latin typeface="Arial" panose="020B0604020202020204" pitchFamily="34" charset="0"/>
                <a:cs typeface="Arial" panose="020B0604020202020204" pitchFamily="34" charset="0"/>
              </a:rPr>
              <a:t>What is research and development?</a:t>
            </a:r>
            <a:endParaRPr lang="en-US" sz="1100" dirty="0">
              <a:latin typeface="Arial" panose="020B0604020202020204" pitchFamily="34" charset="0"/>
              <a:cs typeface="Arial" panose="020B0604020202020204" pitchFamily="34" charset="0"/>
            </a:endParaRPr>
          </a:p>
          <a:p>
            <a:pPr>
              <a:lnSpc>
                <a:spcPct val="150000"/>
              </a:lnSpc>
            </a:pPr>
            <a:r>
              <a:rPr lang="en-US" sz="1100" dirty="0">
                <a:latin typeface="Arial" panose="020B0604020202020204" pitchFamily="34" charset="0"/>
                <a:cs typeface="Arial" panose="020B0604020202020204" pitchFamily="34" charset="0"/>
              </a:rPr>
              <a:t>Research and Development is part of the Directorate of Education, Research and Innovation (DERI).</a:t>
            </a:r>
          </a:p>
          <a:p>
            <a:pPr>
              <a:lnSpc>
                <a:spcPct val="150000"/>
              </a:lnSpc>
            </a:pPr>
            <a:r>
              <a:rPr lang="en-US" sz="1100" dirty="0">
                <a:latin typeface="Arial" panose="020B0604020202020204" pitchFamily="34" charset="0"/>
                <a:cs typeface="Arial" panose="020B0604020202020204" pitchFamily="34" charset="0"/>
              </a:rPr>
              <a:t>The role of the R&amp;D team is to support and facilitate our research-active ELHT colleagues to undertake high quality research, to provide research governance to ensure the interests of participants, researchers and the Trust are protected through adherence to the local and national regulatory frameworks.</a:t>
            </a:r>
          </a:p>
          <a:p>
            <a:pPr>
              <a:lnSpc>
                <a:spcPct val="150000"/>
              </a:lnSpc>
            </a:pPr>
            <a:endParaRPr lang="en-US" sz="1100" dirty="0">
              <a:latin typeface="Arial" panose="020B0604020202020204" pitchFamily="34" charset="0"/>
              <a:cs typeface="Arial" panose="020B0604020202020204" pitchFamily="34" charset="0"/>
            </a:endParaRPr>
          </a:p>
          <a:p>
            <a:pPr>
              <a:lnSpc>
                <a:spcPct val="150000"/>
              </a:lnSpc>
            </a:pPr>
            <a:r>
              <a:rPr lang="en-US" sz="1100" dirty="0">
                <a:latin typeface="Arial" panose="020B0604020202020204" pitchFamily="34" charset="0"/>
                <a:cs typeface="Arial" panose="020B0604020202020204" pitchFamily="34" charset="0"/>
              </a:rPr>
              <a:t>We work as a team to try and find the best evidence which will go on to be used to improve: </a:t>
            </a:r>
          </a:p>
          <a:p>
            <a:pPr>
              <a:lnSpc>
                <a:spcPct val="150000"/>
              </a:lnSpc>
            </a:pPr>
            <a:r>
              <a:rPr lang="en-US" sz="1100" dirty="0">
                <a:latin typeface="Arial" panose="020B0604020202020204" pitchFamily="34" charset="0"/>
                <a:cs typeface="Arial" panose="020B0604020202020204" pitchFamily="34" charset="0"/>
              </a:rPr>
              <a:t>-          the health of our patients</a:t>
            </a:r>
          </a:p>
          <a:p>
            <a:pPr>
              <a:lnSpc>
                <a:spcPct val="150000"/>
              </a:lnSpc>
            </a:pPr>
            <a:r>
              <a:rPr lang="en-US" sz="1100" dirty="0">
                <a:latin typeface="Arial" panose="020B0604020202020204" pitchFamily="34" charset="0"/>
                <a:cs typeface="Arial" panose="020B0604020202020204" pitchFamily="34" charset="0"/>
              </a:rPr>
              <a:t>-          the care we provide</a:t>
            </a:r>
          </a:p>
          <a:p>
            <a:pPr>
              <a:lnSpc>
                <a:spcPct val="150000"/>
              </a:lnSpc>
            </a:pPr>
            <a:r>
              <a:rPr lang="en-US" sz="1100" dirty="0">
                <a:latin typeface="Arial" panose="020B0604020202020204" pitchFamily="34" charset="0"/>
                <a:cs typeface="Arial" panose="020B0604020202020204" pitchFamily="34" charset="0"/>
              </a:rPr>
              <a:t>-          how we make clinical decisions</a:t>
            </a:r>
          </a:p>
        </p:txBody>
      </p:sp>
      <p:sp>
        <p:nvSpPr>
          <p:cNvPr id="3" name="TextBox 2">
            <a:extLst>
              <a:ext uri="{FF2B5EF4-FFF2-40B4-BE49-F238E27FC236}">
                <a16:creationId xmlns:a16="http://schemas.microsoft.com/office/drawing/2014/main" id="{5517A8E4-2A65-44E6-94FB-4F085ECDADB1}"/>
              </a:ext>
            </a:extLst>
          </p:cNvPr>
          <p:cNvSpPr txBox="1"/>
          <p:nvPr/>
        </p:nvSpPr>
        <p:spPr>
          <a:xfrm>
            <a:off x="539552" y="3670809"/>
            <a:ext cx="2304256" cy="2600135"/>
          </a:xfrm>
          <a:prstGeom prst="rect">
            <a:avLst/>
          </a:prstGeom>
          <a:noFill/>
        </p:spPr>
        <p:txBody>
          <a:bodyPr wrap="square" rtlCol="0">
            <a:spAutoFit/>
          </a:bodyPr>
          <a:lstStyle/>
          <a:p>
            <a:pPr>
              <a:lnSpc>
                <a:spcPct val="150000"/>
              </a:lnSpc>
            </a:pPr>
            <a:r>
              <a:rPr lang="en-US" sz="1100" b="1" dirty="0">
                <a:latin typeface="Arial" panose="020B0604020202020204" pitchFamily="34" charset="0"/>
                <a:cs typeface="Arial" panose="020B0604020202020204" pitchFamily="34" charset="0"/>
              </a:rPr>
              <a:t>Why do we do research?</a:t>
            </a:r>
          </a:p>
          <a:p>
            <a:pPr>
              <a:lnSpc>
                <a:spcPct val="150000"/>
              </a:lnSpc>
            </a:pPr>
            <a:r>
              <a:rPr lang="en-US" sz="1100" dirty="0">
                <a:latin typeface="Arial" panose="020B0604020202020204" pitchFamily="34" charset="0"/>
                <a:cs typeface="Arial" panose="020B0604020202020204" pitchFamily="34" charset="0"/>
              </a:rPr>
              <a:t>-          Better for our patients</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3"/>
              </a:rPr>
              <a:t>Patients at research active hospitals have more confidence in staff</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4"/>
              </a:rPr>
              <a:t>Reduced deaths</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5"/>
              </a:rPr>
              <a:t>Better patient outcomes</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6"/>
              </a:rPr>
              <a:t>Cancer survival outcomes in hospitals with high research participation</a:t>
            </a:r>
            <a:r>
              <a:rPr lang="en-US" sz="11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9814ABF-1EE9-4297-963B-6357AD26F298}"/>
              </a:ext>
            </a:extLst>
          </p:cNvPr>
          <p:cNvSpPr txBox="1"/>
          <p:nvPr/>
        </p:nvSpPr>
        <p:spPr>
          <a:xfrm>
            <a:off x="3131840" y="3947537"/>
            <a:ext cx="2304256" cy="2092304"/>
          </a:xfrm>
          <a:prstGeom prst="rect">
            <a:avLst/>
          </a:prstGeom>
          <a:noFill/>
        </p:spPr>
        <p:txBody>
          <a:bodyPr wrap="square" rtlCol="0">
            <a:spAutoFit/>
          </a:bodyPr>
          <a:lstStyle/>
          <a:p>
            <a:pPr>
              <a:lnSpc>
                <a:spcPct val="150000"/>
              </a:lnSpc>
            </a:pPr>
            <a:r>
              <a:rPr lang="en-US" sz="1100" dirty="0">
                <a:latin typeface="Arial" panose="020B0604020202020204" pitchFamily="34" charset="0"/>
                <a:cs typeface="Arial" panose="020B0604020202020204" pitchFamily="34" charset="0"/>
              </a:rPr>
              <a:t>-          Better for our staff</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7"/>
              </a:rPr>
              <a:t>A happier workforce</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8"/>
              </a:rPr>
              <a:t>Retention of staff is better</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Gives opportunities to our staff to be part of research and develop their research skills</a:t>
            </a:r>
          </a:p>
          <a:p>
            <a:pPr>
              <a:lnSpc>
                <a:spcPct val="150000"/>
              </a:lnSpc>
            </a:pPr>
            <a:r>
              <a:rPr lang="en-US" sz="1100" dirty="0">
                <a:latin typeface="Arial" panose="020B0604020202020204" pitchFamily="34" charset="0"/>
                <a:cs typeface="Arial" panose="020B0604020202020204" pitchFamily="34" charset="0"/>
              </a:rPr>
              <a:t>o   Potential for career development </a:t>
            </a:r>
          </a:p>
        </p:txBody>
      </p:sp>
      <p:sp>
        <p:nvSpPr>
          <p:cNvPr id="5" name="TextBox 4">
            <a:extLst>
              <a:ext uri="{FF2B5EF4-FFF2-40B4-BE49-F238E27FC236}">
                <a16:creationId xmlns:a16="http://schemas.microsoft.com/office/drawing/2014/main" id="{0ECB6E1A-2C36-72FE-E6D6-F57599BF5D98}"/>
              </a:ext>
            </a:extLst>
          </p:cNvPr>
          <p:cNvSpPr txBox="1"/>
          <p:nvPr/>
        </p:nvSpPr>
        <p:spPr>
          <a:xfrm>
            <a:off x="5434289" y="3947537"/>
            <a:ext cx="2304256" cy="1838388"/>
          </a:xfrm>
          <a:prstGeom prst="rect">
            <a:avLst/>
          </a:prstGeom>
          <a:noFill/>
        </p:spPr>
        <p:txBody>
          <a:bodyPr wrap="square" rtlCol="0">
            <a:spAutoFit/>
          </a:bodyPr>
          <a:lstStyle/>
          <a:p>
            <a:pPr>
              <a:lnSpc>
                <a:spcPct val="150000"/>
              </a:lnSpc>
            </a:pPr>
            <a:r>
              <a:rPr lang="en-US" sz="1100" dirty="0">
                <a:latin typeface="Arial" panose="020B0604020202020204" pitchFamily="34" charset="0"/>
                <a:cs typeface="Arial" panose="020B0604020202020204" pitchFamily="34" charset="0"/>
              </a:rPr>
              <a:t>-          Better for our Trust</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9"/>
              </a:rPr>
              <a:t>Improvements to clinical practice</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Reduced costs </a:t>
            </a:r>
          </a:p>
          <a:p>
            <a:pPr>
              <a:lnSpc>
                <a:spcPct val="150000"/>
              </a:lnSpc>
            </a:pPr>
            <a:r>
              <a:rPr lang="en-US" sz="1100" dirty="0">
                <a:latin typeface="Arial" panose="020B0604020202020204" pitchFamily="34" charset="0"/>
                <a:cs typeface="Arial" panose="020B0604020202020204" pitchFamily="34" charset="0"/>
              </a:rPr>
              <a:t>o   Policy change</a:t>
            </a:r>
          </a:p>
          <a:p>
            <a:pPr>
              <a:lnSpc>
                <a:spcPct val="150000"/>
              </a:lnSpc>
            </a:pPr>
            <a:r>
              <a:rPr lang="en-US" sz="1100" dirty="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hlinkClick r:id="rId10"/>
              </a:rPr>
              <a:t>Improves Trust performance</a:t>
            </a:r>
            <a:r>
              <a:rPr lang="en-US" sz="1100" dirty="0">
                <a:latin typeface="Arial" panose="020B0604020202020204" pitchFamily="34" charset="0"/>
                <a:cs typeface="Arial" panose="020B0604020202020204" pitchFamily="34" charset="0"/>
              </a:rPr>
              <a:t> </a:t>
            </a:r>
          </a:p>
          <a:p>
            <a:pPr>
              <a:lnSpc>
                <a:spcPct val="150000"/>
              </a:lnSpc>
            </a:pPr>
            <a:r>
              <a:rPr lang="en-US" sz="1100" dirty="0">
                <a:latin typeface="Arial" panose="020B0604020202020204" pitchFamily="34" charset="0"/>
                <a:cs typeface="Arial" panose="020B0604020202020204" pitchFamily="34" charset="0"/>
              </a:rPr>
              <a:t>o   Improved CQC rating</a:t>
            </a:r>
          </a:p>
        </p:txBody>
      </p:sp>
      <p:pic>
        <p:nvPicPr>
          <p:cNvPr id="7" name="Picture 6">
            <a:extLst>
              <a:ext uri="{FF2B5EF4-FFF2-40B4-BE49-F238E27FC236}">
                <a16:creationId xmlns:a16="http://schemas.microsoft.com/office/drawing/2014/main" id="{FF200C87-F0DA-A9E7-646F-A3D307B0DB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79807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Research and Development at ELHT </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1330557"/>
          </a:xfrm>
          <a:prstGeom prst="rect">
            <a:avLst/>
          </a:prstGeom>
          <a:noFill/>
        </p:spPr>
        <p:txBody>
          <a:bodyPr wrap="square" numCol="1" rtlCol="0">
            <a:spAutoFit/>
          </a:bodyPr>
          <a:lstStyle/>
          <a:p>
            <a:pPr>
              <a:lnSpc>
                <a:spcPct val="150000"/>
              </a:lnSpc>
            </a:pPr>
            <a:r>
              <a:rPr lang="en-US" sz="1100" b="1" dirty="0">
                <a:latin typeface="Arial" panose="020B0604020202020204" pitchFamily="34" charset="0"/>
                <a:cs typeface="Arial" panose="020B0604020202020204" pitchFamily="34" charset="0"/>
              </a:rPr>
              <a:t>The big picture</a:t>
            </a:r>
          </a:p>
          <a:p>
            <a:pPr>
              <a:lnSpc>
                <a:spcPct val="150000"/>
              </a:lnSpc>
            </a:pPr>
            <a:r>
              <a:rPr lang="en-US" sz="1100" dirty="0">
                <a:latin typeface="Arial" panose="020B0604020202020204" pitchFamily="34" charset="0"/>
                <a:cs typeface="Arial" panose="020B0604020202020204" pitchFamily="34" charset="0"/>
              </a:rPr>
              <a:t>Our Trust is part of a local network of research active hospitals. We are all part of the National Institute of </a:t>
            </a:r>
          </a:p>
          <a:p>
            <a:pPr>
              <a:lnSpc>
                <a:spcPct val="150000"/>
              </a:lnSpc>
            </a:pPr>
            <a:r>
              <a:rPr lang="en-US" sz="1100" dirty="0">
                <a:latin typeface="Arial" panose="020B0604020202020204" pitchFamily="34" charset="0"/>
                <a:cs typeface="Arial" panose="020B0604020202020204" pitchFamily="34" charset="0"/>
              </a:rPr>
              <a:t>Health and Care Research (NIHR). Together, along with universities, local government, other research </a:t>
            </a:r>
          </a:p>
          <a:p>
            <a:pPr>
              <a:lnSpc>
                <a:spcPct val="150000"/>
              </a:lnSpc>
            </a:pPr>
            <a:r>
              <a:rPr lang="en-US" sz="1100" dirty="0">
                <a:latin typeface="Arial" panose="020B0604020202020204" pitchFamily="34" charset="0"/>
                <a:cs typeface="Arial" panose="020B0604020202020204" pitchFamily="34" charset="0"/>
              </a:rPr>
              <a:t>funders, patients and the public, we are working to improve the health and wealth of the nation </a:t>
            </a:r>
          </a:p>
          <a:p>
            <a:pPr>
              <a:lnSpc>
                <a:spcPct val="150000"/>
              </a:lnSpc>
            </a:pPr>
            <a:r>
              <a:rPr lang="en-US" sz="1100" dirty="0">
                <a:latin typeface="Arial" panose="020B0604020202020204" pitchFamily="34" charset="0"/>
                <a:cs typeface="Arial" panose="020B0604020202020204" pitchFamily="34" charset="0"/>
              </a:rPr>
              <a:t>through research.</a:t>
            </a:r>
          </a:p>
        </p:txBody>
      </p:sp>
      <p:graphicFrame>
        <p:nvGraphicFramePr>
          <p:cNvPr id="3" name="Table 3">
            <a:extLst>
              <a:ext uri="{FF2B5EF4-FFF2-40B4-BE49-F238E27FC236}">
                <a16:creationId xmlns:a16="http://schemas.microsoft.com/office/drawing/2014/main" id="{6873B064-39CD-BF72-A5B2-83FAA9A9C816}"/>
              </a:ext>
            </a:extLst>
          </p:cNvPr>
          <p:cNvGraphicFramePr>
            <a:graphicFrameLocks noGrp="1"/>
          </p:cNvGraphicFramePr>
          <p:nvPr>
            <p:extLst>
              <p:ext uri="{D42A27DB-BD31-4B8C-83A1-F6EECF244321}">
                <p14:modId xmlns:p14="http://schemas.microsoft.com/office/powerpoint/2010/main" val="355078395"/>
              </p:ext>
            </p:extLst>
          </p:nvPr>
        </p:nvGraphicFramePr>
        <p:xfrm>
          <a:off x="467544" y="2467704"/>
          <a:ext cx="8280921" cy="3337560"/>
        </p:xfrm>
        <a:graphic>
          <a:graphicData uri="http://schemas.openxmlformats.org/drawingml/2006/table">
            <a:tbl>
              <a:tblPr firstRow="1" bandRow="1">
                <a:tableStyleId>{5C22544A-7EE6-4342-B048-85BDC9FD1C3A}</a:tableStyleId>
              </a:tblPr>
              <a:tblGrid>
                <a:gridCol w="2760307">
                  <a:extLst>
                    <a:ext uri="{9D8B030D-6E8A-4147-A177-3AD203B41FA5}">
                      <a16:colId xmlns:a16="http://schemas.microsoft.com/office/drawing/2014/main" val="2895280111"/>
                    </a:ext>
                  </a:extLst>
                </a:gridCol>
                <a:gridCol w="2760307">
                  <a:extLst>
                    <a:ext uri="{9D8B030D-6E8A-4147-A177-3AD203B41FA5}">
                      <a16:colId xmlns:a16="http://schemas.microsoft.com/office/drawing/2014/main" val="1294331726"/>
                    </a:ext>
                  </a:extLst>
                </a:gridCol>
                <a:gridCol w="2760307">
                  <a:extLst>
                    <a:ext uri="{9D8B030D-6E8A-4147-A177-3AD203B41FA5}">
                      <a16:colId xmlns:a16="http://schemas.microsoft.com/office/drawing/2014/main" val="775131636"/>
                    </a:ext>
                  </a:extLst>
                </a:gridCol>
              </a:tblGrid>
              <a:tr h="370840">
                <a:tc gridSpan="3">
                  <a:txBody>
                    <a:bodyPr/>
                    <a:lstStyle/>
                    <a:p>
                      <a:r>
                        <a:rPr lang="en-GB" sz="1200" dirty="0">
                          <a:latin typeface="Arial" panose="020B0604020202020204" pitchFamily="34" charset="0"/>
                          <a:cs typeface="Arial" panose="020B0604020202020204" pitchFamily="34" charset="0"/>
                        </a:rPr>
                        <a:t>We conduct research in the following specialities:</a:t>
                      </a:r>
                    </a:p>
                  </a:txBody>
                  <a:tcP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2455380470"/>
                  </a:ext>
                </a:extLst>
              </a:tr>
              <a:tr h="370840">
                <a:tc>
                  <a:txBody>
                    <a:bodyPr/>
                    <a:lstStyle/>
                    <a:p>
                      <a:r>
                        <a:rPr lang="en-GB" sz="1200" dirty="0">
                          <a:latin typeface="Arial" panose="020B0604020202020204" pitchFamily="34" charset="0"/>
                          <a:cs typeface="Arial" panose="020B0604020202020204" pitchFamily="34" charset="0"/>
                        </a:rPr>
                        <a:t>Dermatology</a:t>
                      </a:r>
                    </a:p>
                  </a:txBody>
                  <a:tcPr/>
                </a:tc>
                <a:tc>
                  <a:txBody>
                    <a:bodyPr/>
                    <a:lstStyle/>
                    <a:p>
                      <a:r>
                        <a:rPr lang="en-GB" sz="1200" dirty="0">
                          <a:latin typeface="Arial" panose="020B0604020202020204" pitchFamily="34" charset="0"/>
                          <a:cs typeface="Arial" panose="020B0604020202020204" pitchFamily="34" charset="0"/>
                        </a:rPr>
                        <a:t>Surgery</a:t>
                      </a:r>
                    </a:p>
                  </a:txBody>
                  <a:tcPr/>
                </a:tc>
                <a:tc>
                  <a:txBody>
                    <a:bodyPr/>
                    <a:lstStyle/>
                    <a:p>
                      <a:r>
                        <a:rPr lang="en-GB" sz="1200" dirty="0">
                          <a:latin typeface="Arial" panose="020B0604020202020204" pitchFamily="34" charset="0"/>
                          <a:cs typeface="Arial" panose="020B0604020202020204" pitchFamily="34" charset="0"/>
                        </a:rPr>
                        <a:t>Health Services Research</a:t>
                      </a:r>
                    </a:p>
                  </a:txBody>
                  <a:tcPr/>
                </a:tc>
                <a:extLst>
                  <a:ext uri="{0D108BD9-81ED-4DB2-BD59-A6C34878D82A}">
                    <a16:rowId xmlns:a16="http://schemas.microsoft.com/office/drawing/2014/main" val="2662380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Gastroenterology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Musculoskeletal Disorders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Diabetes</a:t>
                      </a:r>
                    </a:p>
                  </a:txBody>
                  <a:tcPr/>
                </a:tc>
                <a:extLst>
                  <a:ext uri="{0D108BD9-81ED-4DB2-BD59-A6C34878D82A}">
                    <a16:rowId xmlns:a16="http://schemas.microsoft.com/office/drawing/2014/main" val="1502465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Haematology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Infection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Trauma &amp; Emergency Care</a:t>
                      </a:r>
                    </a:p>
                  </a:txBody>
                  <a:tcPr/>
                </a:tc>
                <a:extLst>
                  <a:ext uri="{0D108BD9-81ED-4DB2-BD59-A6C34878D82A}">
                    <a16:rowId xmlns:a16="http://schemas.microsoft.com/office/drawing/2014/main" val="4035078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Respiratory Disorders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Hepatology</a:t>
                      </a:r>
                    </a:p>
                  </a:txBody>
                  <a:tcPr/>
                </a:tc>
                <a:extLst>
                  <a:ext uri="{0D108BD9-81ED-4DB2-BD59-A6C34878D82A}">
                    <a16:rowId xmlns:a16="http://schemas.microsoft.com/office/drawing/2014/main" val="2475169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Oral &amp; Dental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Neurological Disorders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Primary Care</a:t>
                      </a:r>
                    </a:p>
                  </a:txBody>
                  <a:tcPr/>
                </a:tc>
                <a:extLst>
                  <a:ext uri="{0D108BD9-81ED-4DB2-BD59-A6C34878D82A}">
                    <a16:rowId xmlns:a16="http://schemas.microsoft.com/office/drawing/2014/main" val="30386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Renal Disorders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Dementias &amp; Neurodegeneration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Genetics</a:t>
                      </a:r>
                    </a:p>
                  </a:txBody>
                  <a:tcPr/>
                </a:tc>
                <a:extLst>
                  <a:ext uri="{0D108BD9-81ED-4DB2-BD59-A6C34878D82A}">
                    <a16:rowId xmlns:a16="http://schemas.microsoft.com/office/drawing/2014/main" val="42637150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Ageing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Metabolic &amp; Endocrine Disorders</a:t>
                      </a:r>
                    </a:p>
                  </a:txBody>
                  <a:tcPr/>
                </a:tc>
                <a:extLst>
                  <a:ext uri="{0D108BD9-81ED-4DB2-BD59-A6C34878D82A}">
                    <a16:rowId xmlns:a16="http://schemas.microsoft.com/office/drawing/2014/main" val="3796935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Public Health &amp; Prevention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Ophthalmology</a:t>
                      </a:r>
                    </a:p>
                  </a:txBody>
                  <a:tcPr/>
                </a:tc>
                <a:tc>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9342471"/>
                  </a:ext>
                </a:extLst>
              </a:tr>
            </a:tbl>
          </a:graphicData>
        </a:graphic>
      </p:graphicFrame>
      <p:pic>
        <p:nvPicPr>
          <p:cNvPr id="4" name="Picture 3">
            <a:extLst>
              <a:ext uri="{FF2B5EF4-FFF2-40B4-BE49-F238E27FC236}">
                <a16:creationId xmlns:a16="http://schemas.microsoft.com/office/drawing/2014/main" id="{4E04DA5E-7FFB-C1BE-97C6-6D0CE91F47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90749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2C5FD-87B9-4181-94C0-C802A3B3FACE}"/>
              </a:ext>
            </a:extLst>
          </p:cNvPr>
          <p:cNvSpPr txBox="1"/>
          <p:nvPr/>
        </p:nvSpPr>
        <p:spPr>
          <a:xfrm>
            <a:off x="467544" y="1268760"/>
            <a:ext cx="7992888" cy="3970318"/>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Learning Hub is the East Lancashire Hospitals NHS Trust Learning Management System (LMS) where staff training, learning, appraisals and revalidation / </a:t>
            </a:r>
            <a:r>
              <a:rPr lang="en-GB" sz="1200" dirty="0" err="1">
                <a:latin typeface="Arial" panose="020B0604020202020204" pitchFamily="34" charset="0"/>
                <a:cs typeface="Arial" panose="020B0604020202020204" pitchFamily="34" charset="0"/>
              </a:rPr>
              <a:t>eportfolio</a:t>
            </a:r>
            <a:r>
              <a:rPr lang="en-GB" sz="1200" dirty="0">
                <a:latin typeface="Arial" panose="020B0604020202020204" pitchFamily="34" charset="0"/>
                <a:cs typeface="Arial" panose="020B0604020202020204" pitchFamily="34" charset="0"/>
              </a:rPr>
              <a:t> information is stored. At present doctors have their own LMS where their appraisal and revalidation information is kept, however, Learning Hub is available to all staff to book courses and utilise the e-Portfolio area.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Learning Hub is set up so that it notifies you prior to you becoming due for your Core Skills Training (CST) and appraisal. You will receive 90, 60 &amp; 30 day reminders and will also be notified if you become overdue. Compliance Reports for Core Skills Training and appraisals are reported to the Trust each month and the Trust has targets to achieve. It is therefore in your interest to check your Learning Hub status regularly and ensure you remain compliant at all times. There are many user guides on the system to aid you booking courses, completing appraisals etc.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If you have any questions, don’t hesitate in contacting the Learning Hub Team using the email address on the next page. The Learning &amp; Development Journey on Learning Hub can be used to consider what courses will assist you throughout your career and guide you to members of staff who can support you. </a:t>
            </a:r>
          </a:p>
        </p:txBody>
      </p:sp>
      <p:sp>
        <p:nvSpPr>
          <p:cNvPr id="9"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Learning Hub</a:t>
            </a:r>
          </a:p>
        </p:txBody>
      </p:sp>
      <p:sp>
        <p:nvSpPr>
          <p:cNvPr id="6" name="Rectangle 5"/>
          <p:cNvSpPr/>
          <p:nvPr/>
        </p:nvSpPr>
        <p:spPr>
          <a:xfrm>
            <a:off x="0" y="5380482"/>
            <a:ext cx="9144000" cy="1504902"/>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4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How can you get involved with research?</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70674"/>
            <a:ext cx="8064896" cy="1076641"/>
          </a:xfrm>
          <a:prstGeom prst="rect">
            <a:avLst/>
          </a:prstGeom>
          <a:noFill/>
        </p:spPr>
        <p:txBody>
          <a:bodyPr wrap="square" numCol="1" rtlCol="0">
            <a:spAutoFit/>
          </a:bodyPr>
          <a:lstStyle/>
          <a:p>
            <a:pPr>
              <a:lnSpc>
                <a:spcPct val="150000"/>
              </a:lnSpc>
            </a:pPr>
            <a:r>
              <a:rPr lang="en-US" sz="1100" b="1" dirty="0">
                <a:latin typeface="Arial" panose="020B0604020202020204" pitchFamily="34" charset="0"/>
                <a:cs typeface="Arial" panose="020B0604020202020204" pitchFamily="34" charset="0"/>
              </a:rPr>
              <a:t>How to find out more?</a:t>
            </a:r>
          </a:p>
          <a:p>
            <a:pPr>
              <a:lnSpc>
                <a:spcPct val="150000"/>
              </a:lnSpc>
            </a:pPr>
            <a:r>
              <a:rPr lang="en-US" sz="1100" dirty="0">
                <a:latin typeface="Arial" panose="020B0604020202020204" pitchFamily="34" charset="0"/>
                <a:cs typeface="Arial" panose="020B0604020202020204" pitchFamily="34" charset="0"/>
              </a:rPr>
              <a:t>Email: </a:t>
            </a:r>
            <a:r>
              <a:rPr lang="en-US" sz="1100" dirty="0">
                <a:latin typeface="Arial" panose="020B0604020202020204" pitchFamily="34" charset="0"/>
                <a:cs typeface="Arial" panose="020B0604020202020204" pitchFamily="34" charset="0"/>
                <a:hlinkClick r:id="rId3"/>
              </a:rPr>
              <a:t>research@elht.nhs.uk</a:t>
            </a:r>
            <a:endParaRPr lang="en-US" sz="1100" dirty="0">
              <a:latin typeface="Arial" panose="020B0604020202020204" pitchFamily="34" charset="0"/>
              <a:cs typeface="Arial" panose="020B0604020202020204" pitchFamily="34" charset="0"/>
            </a:endParaRPr>
          </a:p>
          <a:p>
            <a:pPr>
              <a:lnSpc>
                <a:spcPct val="150000"/>
              </a:lnSpc>
            </a:pPr>
            <a:r>
              <a:rPr lang="en-US" sz="1100" dirty="0">
                <a:latin typeface="Arial" panose="020B0604020202020204" pitchFamily="34" charset="0"/>
                <a:cs typeface="Arial" panose="020B0604020202020204" pitchFamily="34" charset="0"/>
              </a:rPr>
              <a:t>Tel: 01254 735318</a:t>
            </a:r>
          </a:p>
          <a:p>
            <a:pPr>
              <a:lnSpc>
                <a:spcPct val="150000"/>
              </a:lnSpc>
            </a:pPr>
            <a:r>
              <a:rPr lang="en-US" sz="1100" dirty="0">
                <a:latin typeface="Arial" panose="020B0604020202020204" pitchFamily="34" charset="0"/>
                <a:cs typeface="Arial" panose="020B0604020202020204" pitchFamily="34" charset="0"/>
              </a:rPr>
              <a:t>Website: </a:t>
            </a:r>
            <a:r>
              <a:rPr lang="en-US" sz="1100" dirty="0">
                <a:latin typeface="Arial" panose="020B0604020202020204" pitchFamily="34" charset="0"/>
                <a:cs typeface="Arial" panose="020B0604020202020204" pitchFamily="34" charset="0"/>
                <a:hlinkClick r:id="rId4"/>
              </a:rPr>
              <a:t>www.elht.nhs.uk/research</a:t>
            </a:r>
            <a:r>
              <a:rPr lang="en-US" sz="1100" dirty="0">
                <a:latin typeface="Arial" panose="020B0604020202020204" pitchFamily="34" charset="0"/>
                <a:cs typeface="Arial" panose="020B0604020202020204" pitchFamily="34" charset="0"/>
              </a:rPr>
              <a:t> </a:t>
            </a:r>
          </a:p>
        </p:txBody>
      </p:sp>
      <p:graphicFrame>
        <p:nvGraphicFramePr>
          <p:cNvPr id="3" name="Table 3">
            <a:extLst>
              <a:ext uri="{FF2B5EF4-FFF2-40B4-BE49-F238E27FC236}">
                <a16:creationId xmlns:a16="http://schemas.microsoft.com/office/drawing/2014/main" id="{6873B064-39CD-BF72-A5B2-83FAA9A9C816}"/>
              </a:ext>
            </a:extLst>
          </p:cNvPr>
          <p:cNvGraphicFramePr>
            <a:graphicFrameLocks noGrp="1"/>
          </p:cNvGraphicFramePr>
          <p:nvPr>
            <p:extLst>
              <p:ext uri="{D42A27DB-BD31-4B8C-83A1-F6EECF244321}">
                <p14:modId xmlns:p14="http://schemas.microsoft.com/office/powerpoint/2010/main" val="18358058"/>
              </p:ext>
            </p:extLst>
          </p:nvPr>
        </p:nvGraphicFramePr>
        <p:xfrm>
          <a:off x="467544" y="2467704"/>
          <a:ext cx="8280920" cy="3017520"/>
        </p:xfrm>
        <a:graphic>
          <a:graphicData uri="http://schemas.openxmlformats.org/drawingml/2006/table">
            <a:tbl>
              <a:tblPr firstRow="1" bandRow="1">
                <a:tableStyleId>{5C22544A-7EE6-4342-B048-85BDC9FD1C3A}</a:tableStyleId>
              </a:tblPr>
              <a:tblGrid>
                <a:gridCol w="2070230">
                  <a:extLst>
                    <a:ext uri="{9D8B030D-6E8A-4147-A177-3AD203B41FA5}">
                      <a16:colId xmlns:a16="http://schemas.microsoft.com/office/drawing/2014/main" val="2895280111"/>
                    </a:ext>
                  </a:extLst>
                </a:gridCol>
                <a:gridCol w="2070230">
                  <a:extLst>
                    <a:ext uri="{9D8B030D-6E8A-4147-A177-3AD203B41FA5}">
                      <a16:colId xmlns:a16="http://schemas.microsoft.com/office/drawing/2014/main" val="1294331726"/>
                    </a:ext>
                  </a:extLst>
                </a:gridCol>
                <a:gridCol w="2070230">
                  <a:extLst>
                    <a:ext uri="{9D8B030D-6E8A-4147-A177-3AD203B41FA5}">
                      <a16:colId xmlns:a16="http://schemas.microsoft.com/office/drawing/2014/main" val="775131636"/>
                    </a:ext>
                  </a:extLst>
                </a:gridCol>
                <a:gridCol w="2070230">
                  <a:extLst>
                    <a:ext uri="{9D8B030D-6E8A-4147-A177-3AD203B41FA5}">
                      <a16:colId xmlns:a16="http://schemas.microsoft.com/office/drawing/2014/main" val="3489656601"/>
                    </a:ext>
                  </a:extLst>
                </a:gridCol>
              </a:tblGrid>
              <a:tr h="370840">
                <a:tc>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Patient-Facing Staff</a:t>
                      </a:r>
                    </a:p>
                  </a:txBody>
                  <a:tcPr/>
                </a:tc>
                <a:tc>
                  <a:txBody>
                    <a:bodyPr/>
                    <a:lstStyle/>
                    <a:p>
                      <a:r>
                        <a:rPr lang="en-GB" sz="1200" dirty="0">
                          <a:latin typeface="Arial" panose="020B0604020202020204" pitchFamily="34" charset="0"/>
                          <a:cs typeface="Arial" panose="020B0604020202020204" pitchFamily="34" charset="0"/>
                        </a:rPr>
                        <a:t>Support Service Staff</a:t>
                      </a:r>
                    </a:p>
                  </a:txBody>
                  <a:tcPr/>
                </a:tc>
                <a:tc>
                  <a:txBody>
                    <a:bodyPr/>
                    <a:lstStyle/>
                    <a:p>
                      <a:r>
                        <a:rPr lang="en-GB" sz="1200" dirty="0">
                          <a:latin typeface="Arial" panose="020B0604020202020204" pitchFamily="34" charset="0"/>
                          <a:cs typeface="Arial" panose="020B0604020202020204" pitchFamily="34" charset="0"/>
                        </a:rPr>
                        <a:t>What if you work in a non-clinical environment?</a:t>
                      </a:r>
                    </a:p>
                  </a:txBody>
                  <a:tcPr/>
                </a:tc>
                <a:extLst>
                  <a:ext uri="{0D108BD9-81ED-4DB2-BD59-A6C34878D82A}">
                    <a16:rowId xmlns:a16="http://schemas.microsoft.com/office/drawing/2014/main" val="2455380470"/>
                  </a:ext>
                </a:extLst>
              </a:tr>
              <a:tr h="370840">
                <a:tc>
                  <a:txBody>
                    <a:bodyPr/>
                    <a:lstStyle/>
                    <a:p>
                      <a:r>
                        <a:rPr lang="en-GB" sz="1200" dirty="0">
                          <a:latin typeface="Arial" panose="020B0604020202020204" pitchFamily="34" charset="0"/>
                          <a:cs typeface="Arial" panose="020B0604020202020204" pitchFamily="34" charset="0"/>
                        </a:rPr>
                        <a:t>What might your role be?</a:t>
                      </a:r>
                    </a:p>
                  </a:txBody>
                  <a:tcPr/>
                </a:tc>
                <a:tc>
                  <a:txBody>
                    <a:bodyPr/>
                    <a:lstStyle/>
                    <a:p>
                      <a:r>
                        <a:rPr lang="en-GB" sz="1200" dirty="0">
                          <a:latin typeface="Arial" panose="020B0604020202020204" pitchFamily="34" charset="0"/>
                          <a:cs typeface="Arial" panose="020B0604020202020204" pitchFamily="34" charset="0"/>
                        </a:rPr>
                        <a:t>Perhaps you’ll work on a ward or outpatient area.</a:t>
                      </a:r>
                    </a:p>
                  </a:txBody>
                  <a:tcPr/>
                </a:tc>
                <a:tc>
                  <a:txBody>
                    <a:bodyPr/>
                    <a:lstStyle/>
                    <a:p>
                      <a:r>
                        <a:rPr lang="en-GB" sz="1200" dirty="0">
                          <a:latin typeface="Arial" panose="020B0604020202020204" pitchFamily="34" charset="0"/>
                          <a:cs typeface="Arial" panose="020B0604020202020204" pitchFamily="34" charset="0"/>
                        </a:rPr>
                        <a:t>Perhaps you’ll work in a laboratory.</a:t>
                      </a:r>
                    </a:p>
                  </a:txBody>
                  <a:tcPr/>
                </a:tc>
                <a:tc>
                  <a:txBody>
                    <a:bodyPr/>
                    <a:lstStyle/>
                    <a:p>
                      <a:r>
                        <a:rPr lang="en-GB" sz="1200" dirty="0">
                          <a:latin typeface="Arial" panose="020B0604020202020204" pitchFamily="34" charset="0"/>
                          <a:cs typeface="Arial" panose="020B0604020202020204" pitchFamily="34" charset="0"/>
                        </a:rPr>
                        <a:t>Perhaps you’ll work with the catering or estates teams.</a:t>
                      </a:r>
                    </a:p>
                  </a:txBody>
                  <a:tcPr/>
                </a:tc>
                <a:extLst>
                  <a:ext uri="{0D108BD9-81ED-4DB2-BD59-A6C34878D82A}">
                    <a16:rowId xmlns:a16="http://schemas.microsoft.com/office/drawing/2014/main" val="2662380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What could you 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Good Clinical Practice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Find the Research Leads in your area and ask which studies are going on. They will let you know how you can help.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 many research projects at this hospital need support services in order to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Look out for the research staff in your area and feel free to ask about the research that’s taking 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There are so many ways for staff to be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Look out for us on Clinical Trials days and #Red4Research Day.</a:t>
                      </a:r>
                    </a:p>
                  </a:txBody>
                  <a:tcPr/>
                </a:tc>
                <a:extLst>
                  <a:ext uri="{0D108BD9-81ED-4DB2-BD59-A6C34878D82A}">
                    <a16:rowId xmlns:a16="http://schemas.microsoft.com/office/drawing/2014/main" val="1502465468"/>
                  </a:ext>
                </a:extLst>
              </a:tr>
            </a:tbl>
          </a:graphicData>
        </a:graphic>
      </p:graphicFrame>
      <p:pic>
        <p:nvPicPr>
          <p:cNvPr id="4" name="Picture 3">
            <a:extLst>
              <a:ext uri="{FF2B5EF4-FFF2-40B4-BE49-F238E27FC236}">
                <a16:creationId xmlns:a16="http://schemas.microsoft.com/office/drawing/2014/main" id="{7D613FD5-4E42-26DE-8FC8-D2DE2A9562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523479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Venous Thromboembolism (VTE)</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183930"/>
            <a:ext cx="8064896" cy="2274149"/>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It is estimated that approximately 25,000 people in the UK die from preventable hospital-acquired venous thromboembolism (VTE) every year. VTE is a condition in which a blood clot (thrombus) forms in a vein and commonly occurs in the deep veins of the legs. Sometimes part or all of the thrombus can come free and travel to the lung as a potentially fatal pulmonary embolism. Venous thrombosis is often asymptomatic; less frequently it causes pain and swelling in the leg. Symptomatic venous thrombosis carries a considerable burden of morbidity, including long-term morbidity because of chronic venous insufficiency, venous ulceration and development of a post-thrombotic limb (characterised by chronic pain, swelling and skin changes). Preventing VTE is part of trust wide Harms Reduction Programme. </a:t>
            </a:r>
          </a:p>
        </p:txBody>
      </p:sp>
      <p:pic>
        <p:nvPicPr>
          <p:cNvPr id="4" name="Picture 3">
            <a:extLst>
              <a:ext uri="{FF2B5EF4-FFF2-40B4-BE49-F238E27FC236}">
                <a16:creationId xmlns:a16="http://schemas.microsoft.com/office/drawing/2014/main" id="{0E93FDA1-9065-A547-9BBA-CA43A7988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822049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16016" y="1700808"/>
            <a:ext cx="3783621" cy="3506560"/>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611560" y="1700808"/>
            <a:ext cx="3783621" cy="3506560"/>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BC51FD3-9637-450B-A436-D65FF553AAEB}"/>
              </a:ext>
            </a:extLst>
          </p:cNvPr>
          <p:cNvSpPr/>
          <p:nvPr/>
        </p:nvSpPr>
        <p:spPr>
          <a:xfrm>
            <a:off x="665408" y="1693908"/>
            <a:ext cx="3762576" cy="35163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pPr>
            <a:r>
              <a:rPr lang="en-GB" sz="1400" b="1" dirty="0">
                <a:latin typeface="Arial" panose="020B0604020202020204" pitchFamily="34" charset="0"/>
                <a:cs typeface="Arial" panose="020B0604020202020204" pitchFamily="34" charset="0"/>
              </a:rPr>
              <a:t>Step 1</a:t>
            </a:r>
          </a:p>
          <a:p>
            <a:pPr>
              <a:lnSpc>
                <a:spcPct val="150000"/>
              </a:lnSpc>
            </a:pPr>
            <a:r>
              <a:rPr lang="en-GB" sz="1200" b="1" dirty="0">
                <a:latin typeface="Arial" panose="020B0604020202020204" pitchFamily="34" charset="0"/>
                <a:cs typeface="Arial" panose="020B0604020202020204" pitchFamily="34" charset="0"/>
              </a:rPr>
              <a:t>Risk Assessment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All adult patients admitted to hospital must be risk</a:t>
            </a:r>
          </a:p>
          <a:p>
            <a:pPr>
              <a:lnSpc>
                <a:spcPct val="150000"/>
              </a:lnSpc>
            </a:pPr>
            <a:r>
              <a:rPr lang="en-GB" sz="1100" dirty="0">
                <a:latin typeface="Arial" panose="020B0604020202020204" pitchFamily="34" charset="0"/>
                <a:cs typeface="Arial" panose="020B0604020202020204" pitchFamily="34" charset="0"/>
              </a:rPr>
              <a:t>assessed to determine if they are at high or low risk for</a:t>
            </a:r>
          </a:p>
          <a:p>
            <a:pPr>
              <a:lnSpc>
                <a:spcPct val="150000"/>
              </a:lnSpc>
            </a:pPr>
            <a:r>
              <a:rPr lang="en-GB" sz="1100" dirty="0">
                <a:latin typeface="Arial" panose="020B0604020202020204" pitchFamily="34" charset="0"/>
                <a:cs typeface="Arial" panose="020B0604020202020204" pitchFamily="34" charset="0"/>
              </a:rPr>
              <a:t>VTE. The VTE risk assessment tool is in electronic format</a:t>
            </a:r>
          </a:p>
          <a:p>
            <a:pPr>
              <a:lnSpc>
                <a:spcPct val="150000"/>
              </a:lnSpc>
            </a:pPr>
            <a:r>
              <a:rPr lang="en-GB" sz="1100" dirty="0">
                <a:latin typeface="Arial" panose="020B0604020202020204" pitchFamily="34" charset="0"/>
                <a:cs typeface="Arial" panose="020B0604020202020204" pitchFamily="34" charset="0"/>
              </a:rPr>
              <a:t>in the </a:t>
            </a:r>
            <a:r>
              <a:rPr lang="en-GB" sz="1100" dirty="0" err="1">
                <a:latin typeface="Arial" panose="020B0604020202020204" pitchFamily="34" charset="0"/>
                <a:cs typeface="Arial" panose="020B0604020202020204" pitchFamily="34" charset="0"/>
              </a:rPr>
              <a:t>Hospedia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Extramed</a:t>
            </a:r>
            <a:r>
              <a:rPr lang="en-GB" sz="1100" dirty="0">
                <a:latin typeface="Arial" panose="020B0604020202020204" pitchFamily="34" charset="0"/>
                <a:cs typeface="Arial" panose="020B0604020202020204" pitchFamily="34" charset="0"/>
              </a:rPr>
              <a:t> system alongside all the nursing risk assessments to be completed on admission for all patients. This is mandatory for all patients and all health care professionals must ensure that this assessment is undertaken for all patients at the point of admission to hospital or at pre-admission assessment.</a:t>
            </a:r>
          </a:p>
        </p:txBody>
      </p:sp>
      <p:sp>
        <p:nvSpPr>
          <p:cNvPr id="13" name="Rectangle 1">
            <a:extLst>
              <a:ext uri="{FF2B5EF4-FFF2-40B4-BE49-F238E27FC236}">
                <a16:creationId xmlns:a16="http://schemas.microsoft.com/office/drawing/2014/main"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sp>
        <p:nvSpPr>
          <p:cNvPr id="2" name="TextBox 1">
            <a:extLst>
              <a:ext uri="{FF2B5EF4-FFF2-40B4-BE49-F238E27FC236}">
                <a16:creationId xmlns:a16="http://schemas.microsoft.com/office/drawing/2014/main" id="{BFF7E2AB-7007-45C1-B96C-AC809FB4528F}"/>
              </a:ext>
            </a:extLst>
          </p:cNvPr>
          <p:cNvSpPr txBox="1"/>
          <p:nvPr/>
        </p:nvSpPr>
        <p:spPr>
          <a:xfrm>
            <a:off x="4716016" y="1693908"/>
            <a:ext cx="3762576" cy="36548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 b="1" dirty="0">
              <a:latin typeface="Arial" panose="020B0604020202020204" pitchFamily="34" charset="0"/>
              <a:cs typeface="Arial" panose="020B0604020202020204" pitchFamily="34" charset="0"/>
            </a:endParaRPr>
          </a:p>
          <a:p>
            <a:pPr lvl="0">
              <a:lnSpc>
                <a:spcPct val="150000"/>
              </a:lnSpc>
              <a:defRPr/>
            </a:pPr>
            <a:r>
              <a:rPr kumimoji="0" lang="en-GB"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Step 2</a:t>
            </a:r>
          </a:p>
          <a:p>
            <a:pPr lvl="0">
              <a:lnSpc>
                <a:spcPct val="150000"/>
              </a:lnSpc>
              <a:defRPr/>
            </a:pPr>
            <a:r>
              <a:rPr lang="en-GB" sz="1200" b="1" dirty="0" err="1">
                <a:latin typeface="Arial" panose="020B0604020202020204" pitchFamily="34" charset="0"/>
                <a:cs typeface="Arial" panose="020B0604020202020204" pitchFamily="34" charset="0"/>
              </a:rPr>
              <a:t>Thrombo</a:t>
            </a:r>
            <a:r>
              <a:rPr lang="en-GB" sz="1200" b="1" dirty="0">
                <a:latin typeface="Arial" panose="020B0604020202020204" pitchFamily="34" charset="0"/>
                <a:cs typeface="Arial" panose="020B0604020202020204" pitchFamily="34" charset="0"/>
              </a:rPr>
              <a:t> prophylaxis </a:t>
            </a:r>
          </a:p>
          <a:p>
            <a:pPr lvl="0">
              <a:lnSpc>
                <a:spcPct val="150000"/>
              </a:lnSpc>
              <a:defRPr/>
            </a:pPr>
            <a:endParaRPr lang="en-GB" sz="1100" dirty="0">
              <a:latin typeface="Arial" panose="020B0604020202020204" pitchFamily="34" charset="0"/>
              <a:cs typeface="Arial" panose="020B0604020202020204" pitchFamily="34" charset="0"/>
            </a:endParaRPr>
          </a:p>
          <a:p>
            <a:pPr lvl="0">
              <a:lnSpc>
                <a:spcPct val="150000"/>
              </a:lnSpc>
              <a:defRPr/>
            </a:pPr>
            <a:r>
              <a:rPr lang="en-GB" sz="1100" dirty="0">
                <a:latin typeface="Arial" panose="020B0604020202020204" pitchFamily="34" charset="0"/>
                <a:cs typeface="Arial" panose="020B0604020202020204" pitchFamily="34" charset="0"/>
              </a:rPr>
              <a:t>If risk assessment identifies the patient as high risk of VTE then appropriate specialty-specific VTE prophylaxis must be prescribed and applied in a timely manner without delay in line with Trust VTE Policy Part1 on VTE prevention. Each specialty-specific regime is displayed in clinical areas and all information regarding various regimes is available within Trust VTE policy on intranet.</a:t>
            </a:r>
            <a:endParaRPr kumimoji="0" lang="en-GB" sz="11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endParaRPr lang="en-GB" sz="200" dirty="0"/>
          </a:p>
        </p:txBody>
      </p:sp>
      <p:pic>
        <p:nvPicPr>
          <p:cNvPr id="4" name="Picture 3">
            <a:extLst>
              <a:ext uri="{FF2B5EF4-FFF2-40B4-BE49-F238E27FC236}">
                <a16:creationId xmlns:a16="http://schemas.microsoft.com/office/drawing/2014/main" id="{6DE45DC9-59E6-A14A-1D5C-BF14D4753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723295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84070" y="1340769"/>
            <a:ext cx="3783621" cy="4392486"/>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617000" y="1340768"/>
            <a:ext cx="3783621" cy="4392487"/>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2C1E20-9381-4624-9C38-90DBF401F348}"/>
              </a:ext>
            </a:extLst>
          </p:cNvPr>
          <p:cNvSpPr/>
          <p:nvPr/>
        </p:nvSpPr>
        <p:spPr>
          <a:xfrm>
            <a:off x="611560" y="1340768"/>
            <a:ext cx="3762576" cy="41764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pPr>
            <a:r>
              <a:rPr lang="en-GB" sz="1400" b="1" dirty="0">
                <a:latin typeface="Arial" panose="020B0604020202020204" pitchFamily="34" charset="0"/>
                <a:cs typeface="Arial" panose="020B0604020202020204" pitchFamily="34" charset="0"/>
              </a:rPr>
              <a:t>Step Three: </a:t>
            </a:r>
          </a:p>
          <a:p>
            <a:pPr>
              <a:lnSpc>
                <a:spcPct val="150000"/>
              </a:lnSpc>
            </a:pPr>
            <a:r>
              <a:rPr lang="en-GB" sz="1200" b="1" dirty="0">
                <a:latin typeface="Arial" panose="020B0604020202020204" pitchFamily="34" charset="0"/>
                <a:cs typeface="Arial" panose="020B0604020202020204" pitchFamily="34" charset="0"/>
              </a:rPr>
              <a:t>Review and repeat VTE risk assessment in 24 hours and every time clinical situation changes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Patients are reviewed regularly to determine if their risk of developing VTE has altered. Most importantly if a patient is admitted, in addition to VTE risk assessment carried out at time of admission, a further assessment must be carried out within 24 hours and documented in electronic VTE risk assessment tool. If a patient admitted and assessed as low risk has subsequently on repeat risk assessment becomes high risk, then appropriate VTE prophylaxis must be commenced. If a patient’s clinical condition changes at any time or if there are ward moves, then VTE risk assessment needs to be repeated accordingly. </a:t>
            </a:r>
            <a:endParaRPr lang="en-GB"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97B97DC-9E81-43C0-99A2-11E0356FAA10}"/>
              </a:ext>
            </a:extLst>
          </p:cNvPr>
          <p:cNvSpPr/>
          <p:nvPr/>
        </p:nvSpPr>
        <p:spPr>
          <a:xfrm>
            <a:off x="4769866" y="1340768"/>
            <a:ext cx="3748472" cy="41764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150000"/>
              </a:lnSpc>
            </a:pPr>
            <a:r>
              <a:rPr lang="en-GB" sz="1400" b="1" dirty="0">
                <a:solidFill>
                  <a:schemeClr val="tx1"/>
                </a:solidFill>
                <a:latin typeface="Arial" panose="020B0604020202020204" pitchFamily="34" charset="0"/>
                <a:cs typeface="Arial" panose="020B0604020202020204" pitchFamily="34" charset="0"/>
              </a:rPr>
              <a:t>Step Four</a:t>
            </a:r>
            <a:r>
              <a:rPr lang="en-GB" sz="1100" b="1" dirty="0">
                <a:solidFill>
                  <a:schemeClr val="tx1"/>
                </a:solidFill>
                <a:latin typeface="Arial" panose="020B0604020202020204" pitchFamily="34" charset="0"/>
                <a:cs typeface="Arial" panose="020B0604020202020204" pitchFamily="34" charset="0"/>
              </a:rPr>
              <a:t>: </a:t>
            </a:r>
          </a:p>
          <a:p>
            <a:pPr>
              <a:lnSpc>
                <a:spcPct val="150000"/>
              </a:lnSpc>
            </a:pPr>
            <a:r>
              <a:rPr lang="en-GB" sz="1200" b="1" dirty="0">
                <a:solidFill>
                  <a:schemeClr val="tx1"/>
                </a:solidFill>
                <a:latin typeface="Arial" panose="020B0604020202020204" pitchFamily="34" charset="0"/>
                <a:cs typeface="Arial" panose="020B0604020202020204" pitchFamily="34" charset="0"/>
              </a:rPr>
              <a:t>Additional measures to reduce risk </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p>
            <a:pPr>
              <a:lnSpc>
                <a:spcPct val="150000"/>
              </a:lnSpc>
            </a:pPr>
            <a:r>
              <a:rPr lang="en-GB" sz="1100" dirty="0">
                <a:solidFill>
                  <a:schemeClr val="tx1"/>
                </a:solidFill>
                <a:latin typeface="Arial" panose="020B0604020202020204" pitchFamily="34" charset="0"/>
                <a:cs typeface="Arial" panose="020B0604020202020204" pitchFamily="34" charset="0"/>
              </a:rPr>
              <a:t>As well as applying specific prophylactic regimes to high-risk patients, there are a number of measures that need to be taken to minimise risk of VTE in all patients. These include early mobilisation, prevention of dehydration and other factors that potentially increase risk. Do not regard aspirin or other antiplatelet agents as adequate prophylaxis for VTE. Discuss patients at high risk of VTE with consultant. Likewise, patients at high risk of VTE and high risk of bleeding need to be discussed with consultants for their expert input for tailored care to reduce VTE risk through prophylaxis.</a:t>
            </a:r>
            <a:endParaRPr lang="en-US" sz="1100" dirty="0">
              <a:solidFill>
                <a:schemeClr val="tx1"/>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pic>
        <p:nvPicPr>
          <p:cNvPr id="3" name="Picture 2">
            <a:extLst>
              <a:ext uri="{FF2B5EF4-FFF2-40B4-BE49-F238E27FC236}">
                <a16:creationId xmlns:a16="http://schemas.microsoft.com/office/drawing/2014/main" id="{0A0BD083-1B74-0829-C58C-95FFEC1E3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529525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46" y="1628800"/>
            <a:ext cx="4608534" cy="4104456"/>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D54A69B-D52A-4F05-8F04-93EC488EBF01}"/>
              </a:ext>
            </a:extLst>
          </p:cNvPr>
          <p:cNvSpPr/>
          <p:nvPr/>
        </p:nvSpPr>
        <p:spPr>
          <a:xfrm>
            <a:off x="683546" y="1628800"/>
            <a:ext cx="4464518" cy="40324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150000"/>
              </a:lnSpc>
            </a:pPr>
            <a:r>
              <a:rPr lang="en-GB" sz="1400" b="1" dirty="0">
                <a:solidFill>
                  <a:schemeClr val="tx1"/>
                </a:solidFill>
                <a:latin typeface="Arial" panose="020B0604020202020204" pitchFamily="34" charset="0"/>
                <a:cs typeface="Arial" panose="020B0604020202020204" pitchFamily="34" charset="0"/>
              </a:rPr>
              <a:t>Step Five</a:t>
            </a:r>
            <a:r>
              <a:rPr lang="en-GB" sz="1100" b="1" dirty="0">
                <a:solidFill>
                  <a:schemeClr val="tx1"/>
                </a:solidFill>
                <a:latin typeface="Arial" panose="020B0604020202020204" pitchFamily="34" charset="0"/>
                <a:cs typeface="Arial" panose="020B0604020202020204" pitchFamily="34" charset="0"/>
              </a:rPr>
              <a:t>: </a:t>
            </a:r>
          </a:p>
          <a:p>
            <a:pPr>
              <a:lnSpc>
                <a:spcPct val="150000"/>
              </a:lnSpc>
            </a:pPr>
            <a:r>
              <a:rPr lang="en-GB" sz="1100" b="1" dirty="0">
                <a:solidFill>
                  <a:schemeClr val="tx1"/>
                </a:solidFill>
                <a:latin typeface="Arial" panose="020B0604020202020204" pitchFamily="34" charset="0"/>
                <a:cs typeface="Arial" panose="020B0604020202020204" pitchFamily="34" charset="0"/>
              </a:rPr>
              <a:t>Patient Information and Raising Awareness </a:t>
            </a: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p>
            <a:pPr>
              <a:lnSpc>
                <a:spcPct val="150000"/>
              </a:lnSpc>
            </a:pPr>
            <a:r>
              <a:rPr lang="en-GB" sz="1100" dirty="0">
                <a:solidFill>
                  <a:schemeClr val="tx1"/>
                </a:solidFill>
                <a:latin typeface="Arial" panose="020B0604020202020204" pitchFamily="34" charset="0"/>
                <a:cs typeface="Arial" panose="020B0604020202020204" pitchFamily="34" charset="0"/>
              </a:rPr>
              <a:t>All patients must be given information about the risk of VTE associated with hospital admission as well as signs and symptoms of VTE and specifically how they can contribute in self-care towards preventing VTE through early mobilisation and improved hydration. The information provided must also include advice on signs and symptoms of VTE at discharge and action to take after discharge. The patient information leaflets developed to raise awareness among patients at ELHT are available in all clinical areas, and copies can be downloaded from the hospital intranet VTE webpage with free and easy access at all times. Provision of the Trust VTE patient information leaflets and supportive advice provided to patients must be clearly documented in medical records.</a:t>
            </a:r>
            <a:endParaRPr lang="en-US" sz="1100" b="1" dirty="0">
              <a:solidFill>
                <a:schemeClr val="tx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 r="3341" b="3348"/>
          <a:stretch/>
        </p:blipFill>
        <p:spPr bwMode="auto">
          <a:xfrm>
            <a:off x="5519451" y="1916832"/>
            <a:ext cx="2842352" cy="285347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
        <p:nvSpPr>
          <p:cNvPr id="11" name="Rectangle 1">
            <a:extLst>
              <a:ext uri="{FF2B5EF4-FFF2-40B4-BE49-F238E27FC236}">
                <a16:creationId xmlns:a16="http://schemas.microsoft.com/office/drawing/2014/main"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pic>
        <p:nvPicPr>
          <p:cNvPr id="3" name="Picture 2">
            <a:extLst>
              <a:ext uri="{FF2B5EF4-FFF2-40B4-BE49-F238E27FC236}">
                <a16:creationId xmlns:a16="http://schemas.microsoft.com/office/drawing/2014/main" id="{14D2E66E-15EB-7368-CCD7-BA719C95F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557397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359532" y="251126"/>
            <a:ext cx="8424936" cy="6140142"/>
          </a:xfrm>
          <a:prstGeom prst="rect">
            <a:avLst/>
          </a:prstGeom>
          <a:noFill/>
        </p:spPr>
        <p:txBody>
          <a:bodyPr wrap="square" numCol="1" rtlCol="0">
            <a:spAutoFit/>
          </a:bodyPr>
          <a:lstStyle/>
          <a:p>
            <a:pPr>
              <a:lnSpc>
                <a:spcPct val="150000"/>
              </a:lnSpc>
            </a:pPr>
            <a:r>
              <a:rPr lang="en-GB" sz="2000" b="1" dirty="0">
                <a:solidFill>
                  <a:srgbClr val="0070C0"/>
                </a:solidFill>
                <a:latin typeface="Arial" panose="020B0604020202020204" pitchFamily="34" charset="0"/>
                <a:cs typeface="Arial" panose="020B0604020202020204" pitchFamily="34" charset="0"/>
              </a:rPr>
              <a:t>Assessing the risks of VTE and bleeding</a:t>
            </a:r>
          </a:p>
          <a:p>
            <a:pPr>
              <a:lnSpc>
                <a:spcPct val="150000"/>
              </a:lnSpc>
            </a:pPr>
            <a:r>
              <a:rPr lang="en-GB" sz="1000" dirty="0">
                <a:latin typeface="Arial" panose="020B0604020202020204" pitchFamily="34" charset="0"/>
                <a:cs typeface="Arial" panose="020B0604020202020204" pitchFamily="34" charset="0"/>
              </a:rPr>
              <a:t>The risk of developing VTE depends on the condition and / or procedure for which the patient is admitted and on any predisposing factors. </a:t>
            </a:r>
          </a:p>
          <a:p>
            <a:pPr>
              <a:lnSpc>
                <a:spcPct val="150000"/>
              </a:lnSpc>
            </a:pPr>
            <a:endParaRPr lang="en-GB" sz="200" dirty="0">
              <a:latin typeface="Arial" panose="020B0604020202020204" pitchFamily="34" charset="0"/>
              <a:cs typeface="Arial" panose="020B0604020202020204" pitchFamily="34" charset="0"/>
            </a:endParaRPr>
          </a:p>
          <a:p>
            <a:pPr marL="228600" indent="-228600">
              <a:lnSpc>
                <a:spcPct val="150000"/>
              </a:lnSpc>
              <a:buAutoNum type="arabicPeriod"/>
            </a:pPr>
            <a:r>
              <a:rPr lang="en-GB" sz="1000" dirty="0">
                <a:latin typeface="Arial" panose="020B0604020202020204" pitchFamily="34" charset="0"/>
                <a:cs typeface="Arial" panose="020B0604020202020204" pitchFamily="34" charset="0"/>
              </a:rPr>
              <a:t>Assess all patients on admission using electronic VTE risk assessment tool on </a:t>
            </a:r>
            <a:r>
              <a:rPr lang="en-GB" sz="1000" dirty="0" err="1">
                <a:latin typeface="Arial" panose="020B0604020202020204" pitchFamily="34" charset="0"/>
                <a:cs typeface="Arial" panose="020B0604020202020204" pitchFamily="34" charset="0"/>
              </a:rPr>
              <a:t>Hospedia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Extramed</a:t>
            </a:r>
            <a:r>
              <a:rPr lang="en-GB" sz="1000" dirty="0">
                <a:latin typeface="Arial" panose="020B0604020202020204" pitchFamily="34" charset="0"/>
                <a:cs typeface="Arial" panose="020B0604020202020204" pitchFamily="34" charset="0"/>
              </a:rPr>
              <a:t> system to identify those at increased risk of VTE.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Regard medical patients as being at increased risk of VTE if they have had or expected to have significantly reduced mobility for 3 days or more </a:t>
            </a:r>
            <a:r>
              <a:rPr lang="en-GB" sz="1000" b="1" dirty="0">
                <a:latin typeface="Arial" panose="020B0604020202020204" pitchFamily="34" charset="0"/>
                <a:cs typeface="Arial" panose="020B0604020202020204" pitchFamily="34" charset="0"/>
              </a:rPr>
              <a:t>or</a:t>
            </a:r>
            <a:r>
              <a:rPr lang="en-GB" sz="1000" dirty="0">
                <a:latin typeface="Arial" panose="020B0604020202020204" pitchFamily="34" charset="0"/>
                <a:cs typeface="Arial" panose="020B0604020202020204" pitchFamily="34" charset="0"/>
              </a:rPr>
              <a:t> are expected to have on-going reduced mobility relative to their normal state </a:t>
            </a:r>
            <a:r>
              <a:rPr lang="en-GB" sz="1000" b="1" dirty="0">
                <a:latin typeface="Arial" panose="020B0604020202020204" pitchFamily="34" charset="0"/>
                <a:cs typeface="Arial" panose="020B0604020202020204" pitchFamily="34" charset="0"/>
              </a:rPr>
              <a:t>or</a:t>
            </a:r>
            <a:r>
              <a:rPr lang="en-GB" sz="1000" dirty="0">
                <a:latin typeface="Arial" panose="020B0604020202020204" pitchFamily="34" charset="0"/>
                <a:cs typeface="Arial" panose="020B0604020202020204" pitchFamily="34" charset="0"/>
              </a:rPr>
              <a:t> have one or more of the risk factors shown in VTE Risk assessment tool.</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Regard surgical patients and patients with trauma as being at increased risk of VTE if they meet one of the following criteria: 1 - Surgical procedure with a total anaesthetic and surgical time of more than 90 minutes, or 60 minutes if the surgery involves the pelvis or lower limb; 2 - Acute surgical admission with inflammatory or intra-abdominal condition; 3 - Expected significant reduction in mobility; 4 - One or more risk factors in Electronic VTE Risk assessment tool and guidance.</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Reassess patients' risks of bleeding and VTE within 24 hours of admission and whenever the clinical situation changes, and with ward moves to ensure that the methods of VTE prophylaxis used are suitable, is being used correctly and in timely manner. Identify adverse events resulting from VTE prophylaxis.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Assess all patients for risk of bleeding before offering pharmacological VTE prophylaxis. Do not offer pharmacological prophylaxis to patients with factors for bleeding in VTE Risk assessment tool, unless risk of VTE outweighs risk of bleeding. These patients need experienced input from a consultant. Consider non-pharmacological prophylaxis in addition to or instead of as appropriate in these cases. Document explicitly any reason for withholding VTE prophylaxis always.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'Major bleeding' refers to a bleeding event that results in one or more of the following: Death, A decrease in haemoglobin concentration of 2g/dl or more; Transfusion of 2 or more units of blood; Bleeding into a retroperitoneal, intracranial or intraocular site; A serious or life-threatening clinical event; A surgical or medical intervention. Ensure consultant input is always sought in these cases and incident is reported appropriately through Datix.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Identify patients needing prolonged VTE prophylaxis and ensure they are advised and educated regarding administration of VTE prophylaxis. Patients undergoing procedures may need extended VTE prophylaxis. Please ensure this is effectively in place with consultant input as per Trust policy for those needing extended prophylaxis and patients are advised and educated appropriately.</a:t>
            </a:r>
            <a:endParaRPr lang="en-GB" sz="1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BB19BE8-1A1D-A78E-5987-0D08A7A3C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120046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Medical Appraisal and Revalidation</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955084"/>
            <a:ext cx="8064896" cy="4490140"/>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All doctors employed by East Lancashire Hospitals Trust are required to have an annual appraisal. This is a requirement of your contract of employment and also the cornerstone for GMC Revalidation. Appraisals give you the opportunity to reflect on your work, to receive feedback on your performance and to identify developmental areas within your role. It is your professional responsibility to ensure that you participate in the appraisal and revalidation process.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The General Medical Council has set out its requirements for medical practice and appraisal in three main documents: Good Medical Practice (GMC, 2013), Good Medical Practice Framework for Appraisal and Revalidation (GMC, 2013) and Supporting Information for Appraisal and Revalidation (GMC, 2012). Further guidance by GMC on expectation from doctors regarding professional standards is highlighted in the GMC guidance on Leadership and Management for all Doctors (GMC 2012) and Trust Vision, Values, Guiding and Operating Principles. If you fail to engage in Trust processes that support revalidation such as appraisal, or fail to provide information that has been requested, this could pose a risk to your revalidation and thereby your GMC license to practice.</a:t>
            </a:r>
          </a:p>
          <a:p>
            <a:pPr>
              <a:lnSpc>
                <a:spcPct val="150000"/>
              </a:lnSpc>
            </a:pPr>
            <a:endParaRPr lang="en-GB" sz="1200" b="1"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Getting Started with Appraisal and Revalidation: On joining ELHT, please take the following stepwise approach to ensure that your appraisal occurs in a timely and seamless manner (see next slide).</a:t>
            </a:r>
            <a:endParaRPr lang="en-GB" sz="1200" b="1" dirty="0">
              <a:latin typeface="Arial" panose="020B0604020202020204" pitchFamily="34" charset="0"/>
              <a:cs typeface="Arial" panose="020B0604020202020204" pitchFamily="34" charset="0"/>
            </a:endParaRPr>
          </a:p>
        </p:txBody>
      </p:sp>
      <p:sp>
        <p:nvSpPr>
          <p:cNvPr id="6" name="Rectangle 5"/>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05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Medical Appraisal Process</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959712"/>
            <a:ext cx="8424937" cy="4911281"/>
          </a:xfrm>
          <a:prstGeom prst="rect">
            <a:avLst/>
          </a:prstGeom>
          <a:noFill/>
        </p:spPr>
        <p:txBody>
          <a:bodyPr wrap="square" numCol="1" rtlCol="0">
            <a:spAutoFit/>
          </a:bodyPr>
          <a:lstStyle/>
          <a:p>
            <a:pPr>
              <a:lnSpc>
                <a:spcPct val="150000"/>
              </a:lnSpc>
            </a:pPr>
            <a:r>
              <a:rPr lang="en-GB" sz="1000" b="1" dirty="0">
                <a:latin typeface="Arial" panose="020B0604020202020204" pitchFamily="34" charset="0"/>
                <a:cs typeface="Arial" panose="020B0604020202020204" pitchFamily="34" charset="0"/>
              </a:rPr>
              <a:t>Step One: </a:t>
            </a:r>
            <a:r>
              <a:rPr lang="en-GB" sz="1000" dirty="0">
                <a:latin typeface="Arial" panose="020B0604020202020204" pitchFamily="34" charset="0"/>
                <a:cs typeface="Arial" panose="020B0604020202020204" pitchFamily="34" charset="0"/>
              </a:rPr>
              <a:t>In your first week of employment please ensure that you have allocated East Lancashire Hospitals Trust as your Designated Body and Dr Jawad Hussain as your Responsible Officer (RO) on GMC Connect.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Two</a:t>
            </a:r>
            <a:r>
              <a:rPr lang="en-GB" sz="1000" dirty="0">
                <a:latin typeface="Arial" panose="020B0604020202020204" pitchFamily="34" charset="0"/>
                <a:cs typeface="Arial" panose="020B0604020202020204" pitchFamily="34" charset="0"/>
              </a:rPr>
              <a:t>: Within your first month you should email a copy of your last appraisal or your last ARCP/CCT to the Medical Appraisal &amp; Revalidation Team (</a:t>
            </a:r>
            <a:r>
              <a:rPr lang="en-GB" sz="1000" dirty="0">
                <a:latin typeface="Arial" panose="020B0604020202020204" pitchFamily="34" charset="0"/>
                <a:cs typeface="Arial" panose="020B0604020202020204" pitchFamily="34" charset="0"/>
                <a:hlinkClick r:id="rId3"/>
              </a:rPr>
              <a:t>Revalidation@elht.nhs.uk</a:t>
            </a:r>
            <a:r>
              <a:rPr lang="en-GB" sz="1000" dirty="0">
                <a:latin typeface="Arial" panose="020B0604020202020204" pitchFamily="34" charset="0"/>
                <a:cs typeface="Arial" panose="020B0604020202020204" pitchFamily="34" charset="0"/>
              </a:rPr>
              <a:t>).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Three: </a:t>
            </a:r>
            <a:r>
              <a:rPr lang="en-GB" sz="1000" dirty="0">
                <a:latin typeface="Arial" panose="020B0604020202020204" pitchFamily="34" charset="0"/>
                <a:cs typeface="Arial" panose="020B0604020202020204" pitchFamily="34" charset="0"/>
              </a:rPr>
              <a:t>The Medical Appraisal &amp; Revalidation Team will create your appraisal account within the Trust appraisal and revalidation system called L2P (My License to Practice) and you will be sent a welcome email with a username and asking you to create a password. This will enable you to gain access and familiarise yourself with the system well ahead of your appraisal date. There are freely accessible introductory YouTube videos available from L2P.com.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Four: </a:t>
            </a:r>
            <a:r>
              <a:rPr lang="en-GB" sz="1000" dirty="0">
                <a:latin typeface="Arial" panose="020B0604020202020204" pitchFamily="34" charset="0"/>
                <a:cs typeface="Arial" panose="020B0604020202020204" pitchFamily="34" charset="0"/>
              </a:rPr>
              <a:t>There is a Resource section within L2P that provides access to Trust Medical appraisal and Revalidation policy HR46, as well as a wide range of GMC/NHSEI and Trust resources including specialty specific appraisal guidance, appraisal guidance for educators, presentations from Trust appraisal training workshops, appraiser networks, Process for requesting postponement of appraisal and a range of Standard Operating Procedures which you will find informative. Please read and familiarise yourself with the Medical Appraisal and Revalidation policy that is available on the Intranet as well as L2P resource section. Please also read and familiarise yourself with the Trust Appraisal and Revalidation policy that is available on the Intranet under Human Resources section HR46 V3. This will provide you with an overview of the Trust appraisal and revalidation policy, processes, your roles and responsibilities and support resources available.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Five: </a:t>
            </a:r>
            <a:r>
              <a:rPr lang="en-GB" sz="1000" dirty="0">
                <a:latin typeface="Arial" panose="020B0604020202020204" pitchFamily="34" charset="0"/>
                <a:cs typeface="Arial" panose="020B0604020202020204" pitchFamily="34" charset="0"/>
              </a:rPr>
              <a:t>Start using the e-portfolio on L2P from the time you commence your role at ELHT to collate and store all your evidence for</a:t>
            </a:r>
          </a:p>
          <a:p>
            <a:pPr>
              <a:lnSpc>
                <a:spcPct val="150000"/>
              </a:lnSpc>
            </a:pPr>
            <a:r>
              <a:rPr lang="en-GB" sz="1000" dirty="0">
                <a:latin typeface="Arial" panose="020B0604020202020204" pitchFamily="34" charset="0"/>
                <a:cs typeface="Arial" panose="020B0604020202020204" pitchFamily="34" charset="0"/>
              </a:rPr>
              <a:t>appraisal in an on-going prospective manner in preparation for your annual appraisal.</a:t>
            </a:r>
          </a:p>
        </p:txBody>
      </p:sp>
      <p:pic>
        <p:nvPicPr>
          <p:cNvPr id="4" name="Picture 3">
            <a:extLst>
              <a:ext uri="{FF2B5EF4-FFF2-40B4-BE49-F238E27FC236}">
                <a16:creationId xmlns:a16="http://schemas.microsoft.com/office/drawing/2014/main" id="{F3990684-0486-00CA-454B-642AA6FBA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2129974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Medical Appraisal and Revalidation</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421681"/>
            <a:ext cx="8064896" cy="3663503"/>
          </a:xfrm>
          <a:prstGeom prst="rect">
            <a:avLst/>
          </a:prstGeom>
          <a:noFill/>
        </p:spPr>
        <p:txBody>
          <a:bodyPr wrap="square" numCol="1" rtlCol="0">
            <a:spAutoFit/>
          </a:bodyPr>
          <a:lstStyle/>
          <a:p>
            <a:pPr>
              <a:lnSpc>
                <a:spcPct val="150000"/>
              </a:lnSpc>
            </a:pPr>
            <a:r>
              <a:rPr lang="en-GB" sz="1200" b="1" dirty="0">
                <a:latin typeface="Arial" panose="020B0604020202020204" pitchFamily="34" charset="0"/>
                <a:cs typeface="Arial" panose="020B0604020202020204" pitchFamily="34" charset="0"/>
              </a:rPr>
              <a:t>Priming Appraisals for Doctors new to the UK</a:t>
            </a:r>
          </a:p>
          <a:p>
            <a:pPr>
              <a:lnSpc>
                <a:spcPct val="150000"/>
              </a:lnSpc>
            </a:pPr>
            <a:r>
              <a:rPr lang="en-GB" sz="1200" dirty="0">
                <a:latin typeface="Arial" panose="020B0604020202020204" pitchFamily="34" charset="0"/>
                <a:cs typeface="Arial" panose="020B0604020202020204" pitchFamily="34" charset="0"/>
              </a:rPr>
              <a:t>If you are a Doctor who is new to the UK, please contact Revalidation@elht.nhs.uk. Arrangements will be made for you to attend the GMC session for Doctors new to UK and provide information regarding upcoming sessions, additional information regarding priming appraisals that enable an experiential learning of the appraisal process, and you will agree on a personal and professional developmental plan to work towards.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Medical Leadership module within L2P Appraisal Platform</a:t>
            </a:r>
          </a:p>
          <a:p>
            <a:pPr>
              <a:lnSpc>
                <a:spcPct val="150000"/>
              </a:lnSpc>
            </a:pPr>
            <a:r>
              <a:rPr lang="en-GB" sz="1200" dirty="0">
                <a:latin typeface="Arial" panose="020B0604020202020204" pitchFamily="34" charset="0"/>
                <a:cs typeface="Arial" panose="020B0604020202020204" pitchFamily="34" charset="0"/>
              </a:rPr>
              <a:t>Leadership behaviours focused on core NHS values of Compassion and Inclusion lead to more collaborative, productive, care-focused and engaged teams which in turn lead to increasingly positive experience of care and service benefiting patients, staff and organisations. The innovative medical leadership module within L2P enables facilitated reflection of professionals on their leadership and how they can contribute to organisational culture through a well-recognised framework enabling them to grow as a value-based leader and contribute furthermore and positively towards enhancing the Trust Vision to provide Excellence in Safe Personal Effective care.</a:t>
            </a:r>
            <a:endParaRPr lang="en-GB" sz="1200" b="1" dirty="0">
              <a:latin typeface="Arial" panose="020B0604020202020204" pitchFamily="34" charset="0"/>
              <a:cs typeface="Arial" panose="020B0604020202020204" pitchFamily="34" charset="0"/>
            </a:endParaRPr>
          </a:p>
        </p:txBody>
      </p:sp>
      <p:sp>
        <p:nvSpPr>
          <p:cNvPr id="6" name="Rectangle 5"/>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70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8791" y="440915"/>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Disability and Wellness Network (DAWN)</a:t>
            </a:r>
            <a:endParaRPr lang="en-US" sz="2400" b="1" dirty="0">
              <a:solidFill>
                <a:srgbClr val="0070C0"/>
              </a:solidFill>
              <a:latin typeface="Arial" pitchFamily="34" charset="0"/>
              <a:cs typeface="Arial" pitchFamily="34" charset="0"/>
            </a:endParaRPr>
          </a:p>
        </p:txBody>
      </p:sp>
      <p:sp>
        <p:nvSpPr>
          <p:cNvPr id="6" name="Rectangle 5"/>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8E6C19-228C-4597-BD1B-0FE33839BC52}"/>
              </a:ext>
            </a:extLst>
          </p:cNvPr>
          <p:cNvSpPr txBox="1"/>
          <p:nvPr/>
        </p:nvSpPr>
        <p:spPr>
          <a:xfrm>
            <a:off x="467544" y="1439968"/>
            <a:ext cx="8208912" cy="4154984"/>
          </a:xfrm>
          <a:prstGeom prst="rect">
            <a:avLst/>
          </a:prstGeom>
          <a:noFill/>
        </p:spPr>
        <p:txBody>
          <a:bodyPr wrap="square" rtlCol="0">
            <a:spAutoFit/>
          </a:bodyPr>
          <a:lstStyle/>
          <a:p>
            <a:r>
              <a:rPr lang="en-GB" sz="1200" b="1" i="0" dirty="0">
                <a:solidFill>
                  <a:srgbClr val="201F1E"/>
                </a:solidFill>
                <a:effectLst/>
                <a:latin typeface="Arial" panose="020B0604020202020204" pitchFamily="34" charset="0"/>
              </a:rPr>
              <a:t>The Disability and Wellness Network (DAWN) supports colleagues with a disability or health condition.</a:t>
            </a:r>
            <a:r>
              <a:rPr lang="en-GB" sz="1200" b="0" i="0" dirty="0">
                <a:solidFill>
                  <a:srgbClr val="201F1E"/>
                </a:solidFill>
                <a:effectLst/>
                <a:latin typeface="Arial" panose="020B0604020202020204" pitchFamily="34" charset="0"/>
              </a:rPr>
              <a:t> You can join DAWN without disclosing anything to us, whether disability, long-term health condition, injury or illness.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Aims:</a:t>
            </a:r>
          </a:p>
          <a:p>
            <a:r>
              <a:rPr lang="en-GB" sz="1200" dirty="0">
                <a:latin typeface="Arial" panose="020B0604020202020204" pitchFamily="34" charset="0"/>
                <a:cs typeface="Arial" panose="020B0604020202020204" pitchFamily="34" charset="0"/>
              </a:rPr>
              <a:t>· To provide a friendly, approachable and supportive place for any member of staff with disabilities / ongoing long term health conditions working for the Trust to voice their experiences.</a:t>
            </a:r>
          </a:p>
          <a:p>
            <a:r>
              <a:rPr lang="en-GB" sz="1200" dirty="0">
                <a:latin typeface="Arial" panose="020B0604020202020204" pitchFamily="34" charset="0"/>
                <a:cs typeface="Arial" panose="020B0604020202020204" pitchFamily="34" charset="0"/>
              </a:rPr>
              <a:t>· To work towards improving the experience of staff with disabilities or long-term health conditions or illnesses.</a:t>
            </a:r>
          </a:p>
          <a:p>
            <a:r>
              <a:rPr lang="en-GB" sz="1200" dirty="0">
                <a:latin typeface="Arial" panose="020B0604020202020204" pitchFamily="34" charset="0"/>
                <a:cs typeface="Arial" panose="020B0604020202020204" pitchFamily="34" charset="0"/>
              </a:rPr>
              <a:t>· To enable the views of staff with disabilities to help shape and influence policies and procedures and decision-making at the Trust.</a:t>
            </a:r>
          </a:p>
          <a:p>
            <a:r>
              <a:rPr lang="en-GB" sz="1200" dirty="0">
                <a:latin typeface="Arial" panose="020B0604020202020204" pitchFamily="34" charset="0"/>
                <a:cs typeface="Arial" panose="020B0604020202020204" pitchFamily="34" charset="0"/>
              </a:rPr>
              <a:t>· To empower and support staff with disabilities / ongoing long term health conditions to achieve and / or maintain their potential.</a:t>
            </a:r>
          </a:p>
          <a:p>
            <a:r>
              <a:rPr lang="en-GB" sz="1200" dirty="0">
                <a:latin typeface="Arial" panose="020B0604020202020204" pitchFamily="34" charset="0"/>
                <a:cs typeface="Arial" panose="020B0604020202020204" pitchFamily="34" charset="0"/>
              </a:rPr>
              <a:t>· To improve our performance on the NHS Workforce Disability Equality Standard which is a set of specific measures that will enable ELHT to compare the experiences of staff with and without disabilities.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network is fully supported by Senior Executive Leaders, Union Representatives, Staff Guardian Representatives, Human Resources and Occupational Health.</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Meeting Dates </a:t>
            </a:r>
            <a:r>
              <a:rPr lang="en-GB" sz="1200" dirty="0">
                <a:latin typeface="Arial" panose="020B0604020202020204" pitchFamily="34" charset="0"/>
                <a:cs typeface="Arial" panose="020B0604020202020204" pitchFamily="34" charset="0"/>
              </a:rPr>
              <a:t>- Meetings are held quarterly</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Get Involved </a:t>
            </a:r>
            <a:r>
              <a:rPr lang="en-GB" sz="1200" dirty="0">
                <a:latin typeface="Arial" panose="020B0604020202020204" pitchFamily="34" charset="0"/>
                <a:cs typeface="Arial" panose="020B0604020202020204" pitchFamily="34" charset="0"/>
              </a:rPr>
              <a:t>- If you wish to attend any of the meetings, or have any questions, please do not hesitate to contact </a:t>
            </a:r>
            <a:r>
              <a:rPr lang="en-GB" sz="1200" b="1" dirty="0">
                <a:latin typeface="Arial" panose="020B0604020202020204" pitchFamily="34" charset="0"/>
                <a:cs typeface="Arial" panose="020B0604020202020204" pitchFamily="34" charset="0"/>
                <a:hlinkClick r:id="rId4"/>
              </a:rPr>
              <a:t>DisabilityNetwork@elht.nhs.uk</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or look at the Inclusion page on SharePoint </a:t>
            </a:r>
            <a:r>
              <a:rPr lang="en-GB" sz="1200" b="1" i="0" dirty="0">
                <a:effectLst/>
                <a:latin typeface="Arial" panose="020B0604020202020204" pitchFamily="34" charset="0"/>
                <a:cs typeface="Arial" panose="020B0604020202020204" pitchFamily="34" charset="0"/>
                <a:hlinkClick r:id="rId5" tooltip="Original URL: https://elhtnhsuk.sharepoint.com/sites/Inclusion/SitePages/Disability-and-Wellness-Network-(DAWN).aspx. Click or tap if you trust this link."/>
              </a:rPr>
              <a:t>https://elhtnhsuk.sharepoint.com/sites/Inclusion/SitePages/Disability-and-Wellness-Network-(DAWN).aspx</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46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How do I access Learning Hub</a:t>
            </a:r>
          </a:p>
        </p:txBody>
      </p:sp>
      <p:sp>
        <p:nvSpPr>
          <p:cNvPr id="2" name="TextBox 1">
            <a:extLst>
              <a:ext uri="{FF2B5EF4-FFF2-40B4-BE49-F238E27FC236}">
                <a16:creationId xmlns:a16="http://schemas.microsoft.com/office/drawing/2014/main" id="{5D22C5FD-87B9-4181-94C0-C802A3B3FACE}"/>
              </a:ext>
            </a:extLst>
          </p:cNvPr>
          <p:cNvSpPr txBox="1"/>
          <p:nvPr/>
        </p:nvSpPr>
        <p:spPr>
          <a:xfrm>
            <a:off x="467544" y="1002835"/>
            <a:ext cx="8064896" cy="4639732"/>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On appointment all staff will be issued with a username and password to access the Learning Hub. </a:t>
            </a:r>
          </a:p>
          <a:p>
            <a:pPr>
              <a:lnSpc>
                <a:spcPct val="150000"/>
              </a:lnSpc>
            </a:pPr>
            <a:endParaRPr lang="en-GB" sz="8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Staff are asked to ensure that they use Learning Hub via Google Chrome or Microsoft Edge as elements are not compatible with some of the older versions of Internet Explorer, which are still around in the Trust. Wherever possible you should use the Learning Hub icon on your computer’s desktop to ensure you access the system using Chrome. If there is no icon then please use Chrome or Edge and input the web address on the next page. </a:t>
            </a:r>
          </a:p>
          <a:p>
            <a:pPr marL="171450" indent="-171450">
              <a:lnSpc>
                <a:spcPct val="150000"/>
              </a:lnSpc>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 ensure that you receive notifications, course booking confirmations and all reminders, you must ensure that you have a valid email address in the system; this can be either your ELHT email address, or a personal one, but remember to check your emails regularly so that you don’t miss anything. You are reminded to check your email address during your CST e-Learning session and change it if it is not the one you regularly use.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Learning Hub can be accessed from anywhere you can get internet access; both within the Trust or at home. It can be accessed via a tablet, iPad, or any Smartphone too. The web address is </a:t>
            </a:r>
            <a:r>
              <a:rPr lang="en-GB" sz="1200" b="1" dirty="0">
                <a:latin typeface="Arial" panose="020B0604020202020204" pitchFamily="34" charset="0"/>
                <a:cs typeface="Arial" panose="020B0604020202020204" pitchFamily="34" charset="0"/>
              </a:rPr>
              <a:t>https://elht-learninghub.co.uk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in relation to accessing and using the Learning Hub system, please email </a:t>
            </a:r>
            <a:r>
              <a:rPr lang="en-GB" sz="1200" b="1" dirty="0">
                <a:latin typeface="Arial" panose="020B0604020202020204" pitchFamily="34" charset="0"/>
                <a:cs typeface="Arial" panose="020B0604020202020204" pitchFamily="34" charset="0"/>
              </a:rPr>
              <a:t>tel@elht.nhs.uk</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in relation to Essential to Role courses, please email </a:t>
            </a:r>
            <a:r>
              <a:rPr lang="en-GB" sz="1200" b="1" dirty="0">
                <a:latin typeface="Arial" panose="020B0604020202020204" pitchFamily="34" charset="0"/>
                <a:cs typeface="Arial" panose="020B0604020202020204" pitchFamily="34" charset="0"/>
              </a:rPr>
              <a:t>CoreSkillsTeam@elht.nhs.uk.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regarding content of any of the courses, you will find the trainer’s contact details on each of the course descriptions; you should contact them directly.</a:t>
            </a:r>
          </a:p>
        </p:txBody>
      </p:sp>
      <p:pic>
        <p:nvPicPr>
          <p:cNvPr id="5" name="Picture 4">
            <a:extLst>
              <a:ext uri="{FF2B5EF4-FFF2-40B4-BE49-F238E27FC236}">
                <a16:creationId xmlns:a16="http://schemas.microsoft.com/office/drawing/2014/main" id="{D489827E-71A4-C161-11D1-FB7A6B8EB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0253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65307"/>
            <a:ext cx="2697311" cy="2859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312201" y="93586"/>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solidFill>
                  <a:srgbClr val="0070C0"/>
                </a:solidFill>
                <a:latin typeface="Arial" pitchFamily="34" charset="0"/>
                <a:cs typeface="Arial" pitchFamily="34" charset="0"/>
              </a:rPr>
              <a:t>Come and join our Staff Networks</a:t>
            </a:r>
            <a:endParaRPr lang="en-US" sz="18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D22C5FD-87B9-4181-94C0-C802A3B3FACE}"/>
              </a:ext>
            </a:extLst>
          </p:cNvPr>
          <p:cNvSpPr txBox="1"/>
          <p:nvPr/>
        </p:nvSpPr>
        <p:spPr>
          <a:xfrm>
            <a:off x="258181" y="436015"/>
            <a:ext cx="8436263" cy="90024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East Lancashire Hospitals NHS Trust takes great pride in supporting all staff, students, volunteers, patients and the communities that we serve. To achieve this, we have provided a number of diversity and inclusion networks. Diversity network groups provide a forum for individuals to come together, to share ideas, raise awareness of challenges and provide support to each other. When working effectively they are a key mechanism for driving change and making a difference, as well as giving staff the opportunity to grow personally and professionally. </a:t>
            </a:r>
            <a:r>
              <a:rPr lang="en-GB" sz="1050" b="1" dirty="0">
                <a:latin typeface="Arial" panose="020B0604020202020204" pitchFamily="34" charset="0"/>
                <a:cs typeface="Arial" panose="020B0604020202020204" pitchFamily="34" charset="0"/>
              </a:rPr>
              <a:t>For further information and how to join, please contact the network leads below:</a:t>
            </a:r>
            <a:endParaRPr lang="en-GB" sz="105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32675184"/>
              </p:ext>
            </p:extLst>
          </p:nvPr>
        </p:nvGraphicFramePr>
        <p:xfrm>
          <a:off x="312201" y="1336261"/>
          <a:ext cx="8519598" cy="4063430"/>
        </p:xfrm>
        <a:graphic>
          <a:graphicData uri="http://schemas.openxmlformats.org/drawingml/2006/table">
            <a:tbl>
              <a:tblPr firstRow="1" bandRow="1">
                <a:tableStyleId>{6E25E649-3F16-4E02-A733-19D2CDBF48F0}</a:tableStyleId>
              </a:tblPr>
              <a:tblGrid>
                <a:gridCol w="2550368">
                  <a:extLst>
                    <a:ext uri="{9D8B030D-6E8A-4147-A177-3AD203B41FA5}">
                      <a16:colId xmlns:a16="http://schemas.microsoft.com/office/drawing/2014/main" val="20000"/>
                    </a:ext>
                  </a:extLst>
                </a:gridCol>
                <a:gridCol w="3767096">
                  <a:extLst>
                    <a:ext uri="{9D8B030D-6E8A-4147-A177-3AD203B41FA5}">
                      <a16:colId xmlns:a16="http://schemas.microsoft.com/office/drawing/2014/main" val="20001"/>
                    </a:ext>
                  </a:extLst>
                </a:gridCol>
                <a:gridCol w="2202134">
                  <a:extLst>
                    <a:ext uri="{9D8B030D-6E8A-4147-A177-3AD203B41FA5}">
                      <a16:colId xmlns:a16="http://schemas.microsoft.com/office/drawing/2014/main" val="20002"/>
                    </a:ext>
                  </a:extLst>
                </a:gridCol>
              </a:tblGrid>
              <a:tr h="222950">
                <a:tc>
                  <a:txBody>
                    <a:bodyPr/>
                    <a:lstStyle/>
                    <a:p>
                      <a:pPr>
                        <a:lnSpc>
                          <a:spcPct val="150000"/>
                        </a:lnSpc>
                        <a:spcAft>
                          <a:spcPts val="0"/>
                        </a:spcAft>
                      </a:pPr>
                      <a:r>
                        <a:rPr lang="en-GB" sz="1000" b="1" dirty="0">
                          <a:solidFill>
                            <a:schemeClr val="tx1"/>
                          </a:solidFill>
                          <a:effectLst/>
                          <a:latin typeface="Arial" panose="020B0604020202020204" pitchFamily="34" charset="0"/>
                          <a:cs typeface="Arial" panose="020B0604020202020204" pitchFamily="34" charset="0"/>
                        </a:rPr>
                        <a:t>Name of Staff Network</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Lead Contacts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Contact Details </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3257">
                <a:tc rowSpan="5">
                  <a:txBody>
                    <a:bodyPr/>
                    <a:lstStyle/>
                    <a:p>
                      <a:pPr>
                        <a:lnSpc>
                          <a:spcPct val="100000"/>
                        </a:lnSpc>
                        <a:spcAft>
                          <a:spcPts val="0"/>
                        </a:spcAft>
                      </a:pPr>
                      <a:r>
                        <a:rPr lang="en-GB" sz="900" b="1" dirty="0">
                          <a:effectLst/>
                          <a:latin typeface="Arial" panose="020B0604020202020204" pitchFamily="34" charset="0"/>
                          <a:cs typeface="Arial" panose="020B0604020202020204" pitchFamily="34" charset="0"/>
                        </a:rPr>
                        <a:t>Black Asian Minority Ethnic (BAME)</a:t>
                      </a:r>
                      <a:br>
                        <a:rPr lang="en-GB" sz="900" b="1" dirty="0">
                          <a:effectLst/>
                          <a:latin typeface="Arial" panose="020B0604020202020204" pitchFamily="34" charset="0"/>
                          <a:cs typeface="Arial" panose="020B0604020202020204" pitchFamily="34" charset="0"/>
                        </a:rPr>
                      </a:br>
                      <a:r>
                        <a:rPr lang="en-GB" sz="900" b="0" dirty="0">
                          <a:effectLst/>
                          <a:latin typeface="Arial" panose="020B0604020202020204" pitchFamily="34" charset="0"/>
                          <a:cs typeface="Arial" panose="020B0604020202020204" pitchFamily="34" charset="0"/>
                        </a:rPr>
                        <a:t>The purpose of the BAME Network is to provide support for all Black, Asian and minority ethnic staff members and play an active role in influencing the organisations actions to address inequalities and all forms of discrimination highlighted by the Workforce Race Equality standards (WRES) report and ensure we promote a culture that creates a more positive experience for BAME colleagues and patients</a:t>
                      </a:r>
                      <a:r>
                        <a:rPr lang="en-GB" sz="900" b="1" dirty="0">
                          <a:effectLst/>
                          <a:latin typeface="Arial" panose="020B0604020202020204" pitchFamily="34" charset="0"/>
                          <a:cs typeface="Arial" panose="020B0604020202020204" pitchFamily="34" charset="0"/>
                        </a:rPr>
                        <a:t>.</a:t>
                      </a:r>
                      <a:endParaRPr lang="en-GB" sz="9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Uma Krishnamoorthy - Co-chair (Family Care)</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50000"/>
                        </a:lnSpc>
                        <a:spcAft>
                          <a:spcPts val="0"/>
                        </a:spcAft>
                      </a:pPr>
                      <a:r>
                        <a:rPr lang="en-GB" sz="1000" b="0" u="sng" dirty="0">
                          <a:solidFill>
                            <a:schemeClr val="tx1"/>
                          </a:solidFill>
                          <a:effectLst/>
                          <a:latin typeface="Arial" panose="020B0604020202020204" pitchFamily="34" charset="0"/>
                          <a:cs typeface="Arial" panose="020B0604020202020204" pitchFamily="34" charset="0"/>
                          <a:hlinkClick r:id="rId4"/>
                        </a:rPr>
                        <a:t>uma.krishnamoorthy@elht.nhs.uk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10985">
                <a:tc vMerge="1">
                  <a:txBody>
                    <a:bodyPr/>
                    <a:lstStyle/>
                    <a:p>
                      <a:pPr>
                        <a:lnSpc>
                          <a:spcPct val="150000"/>
                        </a:lnSpc>
                        <a:spcAft>
                          <a:spcPts val="0"/>
                        </a:spcAft>
                      </a:pP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Dominic Sebastian - Co-chair (Surgery and Anaesthetic)</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50000"/>
                        </a:lnSpc>
                        <a:spcAft>
                          <a:spcPts val="0"/>
                        </a:spcAft>
                      </a:pPr>
                      <a:r>
                        <a:rPr lang="en-GB" sz="1000" b="0" u="sng" dirty="0">
                          <a:solidFill>
                            <a:schemeClr val="tx1"/>
                          </a:solidFill>
                          <a:effectLst/>
                          <a:latin typeface="Arial" panose="020B0604020202020204" pitchFamily="34" charset="0"/>
                          <a:cs typeface="Arial" panose="020B0604020202020204" pitchFamily="34" charset="0"/>
                          <a:hlinkClick r:id="rId5"/>
                        </a:rPr>
                        <a:t>dominic.sebastian@elht.nhs.uk</a:t>
                      </a:r>
                      <a:r>
                        <a:rPr lang="en-GB" sz="1000" b="0" dirty="0">
                          <a:solidFill>
                            <a:schemeClr val="tx1"/>
                          </a:solidFill>
                          <a:effectLst/>
                          <a:latin typeface="Arial" panose="020B0604020202020204" pitchFamily="34" charset="0"/>
                          <a:cs typeface="Arial" panose="020B0604020202020204" pitchFamily="34" charset="0"/>
                        </a:rPr>
                        <a:t> </a:t>
                      </a:r>
                      <a:endParaRPr lang="en-GB" sz="10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0610">
                <a:tc vMerge="1">
                  <a:txBody>
                    <a:bodyPr/>
                    <a:lstStyle/>
                    <a:p>
                      <a:pPr>
                        <a:lnSpc>
                          <a:spcPct val="150000"/>
                        </a:lnSpc>
                        <a:spcAft>
                          <a:spcPts val="0"/>
                        </a:spcAft>
                      </a:pP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Barry Williams - Co-chair (Quality and Safety)</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nSpc>
                          <a:spcPct val="150000"/>
                        </a:lnSpc>
                        <a:spcAft>
                          <a:spcPts val="0"/>
                        </a:spcAft>
                      </a:pPr>
                      <a:r>
                        <a:rPr lang="en-GB" sz="1000" b="0" u="sng" dirty="0">
                          <a:solidFill>
                            <a:schemeClr val="tx1"/>
                          </a:solidFill>
                          <a:effectLst/>
                          <a:latin typeface="Arial" panose="020B0604020202020204" pitchFamily="34" charset="0"/>
                          <a:cs typeface="Arial" panose="020B0604020202020204" pitchFamily="34" charset="0"/>
                          <a:hlinkClick r:id="rId6"/>
                        </a:rPr>
                        <a:t>barry.williams@elht.nhs.uk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38046">
                <a:tc vMerge="1">
                  <a:txBody>
                    <a:bodyPr/>
                    <a:lstStyle/>
                    <a:p>
                      <a:pPr>
                        <a:lnSpc>
                          <a:spcPct val="150000"/>
                        </a:lnSpc>
                        <a:spcAft>
                          <a:spcPts val="0"/>
                        </a:spcAft>
                      </a:pP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Arif Patel - Co-Chair (Corporate)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nSpc>
                          <a:spcPct val="150000"/>
                        </a:lnSpc>
                        <a:spcAft>
                          <a:spcPts val="0"/>
                        </a:spcAft>
                      </a:pPr>
                      <a:r>
                        <a:rPr lang="en-GB" sz="1000" b="0" dirty="0">
                          <a:solidFill>
                            <a:schemeClr val="tx1"/>
                          </a:solidFill>
                          <a:effectLst/>
                          <a:latin typeface="Arial" panose="020B0604020202020204" pitchFamily="34" charset="0"/>
                          <a:cs typeface="Arial" panose="020B0604020202020204" pitchFamily="34" charset="0"/>
                          <a:hlinkClick r:id="rId7"/>
                        </a:rPr>
                        <a:t>arif.patel@elht.nhs.uk</a:t>
                      </a:r>
                      <a:r>
                        <a:rPr lang="en-GB" sz="1000" b="0" dirty="0">
                          <a:solidFill>
                            <a:schemeClr val="tx1"/>
                          </a:solidFill>
                          <a:effectLst/>
                          <a:latin typeface="Arial" panose="020B060402020202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38046">
                <a:tc vMerge="1">
                  <a:txBody>
                    <a:bodyPr/>
                    <a:lstStyle/>
                    <a:p>
                      <a:pPr>
                        <a:lnSpc>
                          <a:spcPct val="150000"/>
                        </a:lnSpc>
                        <a:spcAft>
                          <a:spcPts val="0"/>
                        </a:spcAft>
                      </a:pP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Nazir Makda - Co-chair (Corporate and EDI Lead)</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50000"/>
                        </a:lnSpc>
                        <a:spcAft>
                          <a:spcPts val="0"/>
                        </a:spcAft>
                      </a:pPr>
                      <a:r>
                        <a:rPr lang="en-GB" sz="1000" b="0" u="sng" dirty="0">
                          <a:solidFill>
                            <a:schemeClr val="tx1"/>
                          </a:solidFill>
                          <a:effectLst/>
                          <a:latin typeface="Arial" panose="020B0604020202020204" pitchFamily="34" charset="0"/>
                          <a:cs typeface="Arial" panose="020B0604020202020204" pitchFamily="34" charset="0"/>
                          <a:hlinkClick r:id="rId8"/>
                        </a:rPr>
                        <a:t>nazir.makda@elht.nhs.uk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82165">
                <a:tc rowSpan="2">
                  <a:txBody>
                    <a:bodyPr/>
                    <a:lstStyle/>
                    <a:p>
                      <a:pPr>
                        <a:lnSpc>
                          <a:spcPct val="100000"/>
                        </a:lnSpc>
                        <a:spcAft>
                          <a:spcPts val="0"/>
                        </a:spcAft>
                      </a:pPr>
                      <a:r>
                        <a:rPr lang="en-GB" sz="900" b="1" dirty="0">
                          <a:effectLst/>
                          <a:latin typeface="Arial" panose="020B0604020202020204" pitchFamily="34" charset="0"/>
                          <a:cs typeface="Arial" panose="020B0604020202020204" pitchFamily="34" charset="0"/>
                        </a:rPr>
                        <a:t>Disability</a:t>
                      </a:r>
                    </a:p>
                    <a:p>
                      <a:pPr>
                        <a:lnSpc>
                          <a:spcPct val="100000"/>
                        </a:lnSpc>
                        <a:spcAft>
                          <a:spcPts val="0"/>
                        </a:spcAft>
                      </a:pPr>
                      <a:r>
                        <a:rPr lang="en-GB" sz="900" b="0" dirty="0">
                          <a:effectLst/>
                          <a:latin typeface="Arial" panose="020B0604020202020204" pitchFamily="34" charset="0"/>
                          <a:cs typeface="Arial" panose="020B0604020202020204" pitchFamily="34" charset="0"/>
                        </a:rPr>
                        <a:t>The network aims to provide a forum for staff with a disability to:</a:t>
                      </a:r>
                    </a:p>
                    <a:p>
                      <a:pPr>
                        <a:lnSpc>
                          <a:spcPct val="100000"/>
                        </a:lnSpc>
                        <a:spcAft>
                          <a:spcPts val="0"/>
                        </a:spcAft>
                      </a:pPr>
                      <a:r>
                        <a:rPr lang="en-GB" sz="900" b="0" dirty="0">
                          <a:effectLst/>
                          <a:latin typeface="Arial" panose="020B0604020202020204" pitchFamily="34" charset="0"/>
                          <a:cs typeface="Arial" panose="020B0604020202020204" pitchFamily="34" charset="0"/>
                        </a:rPr>
                        <a:t>• Share knowledge and experience in a safe and supportive environment.</a:t>
                      </a:r>
                    </a:p>
                    <a:p>
                      <a:pPr>
                        <a:lnSpc>
                          <a:spcPct val="100000"/>
                        </a:lnSpc>
                        <a:spcAft>
                          <a:spcPts val="0"/>
                        </a:spcAft>
                      </a:pPr>
                      <a:r>
                        <a:rPr lang="en-GB" sz="900" b="0" dirty="0">
                          <a:effectLst/>
                          <a:latin typeface="Arial" panose="020B0604020202020204" pitchFamily="34" charset="0"/>
                          <a:cs typeface="Arial" panose="020B0604020202020204" pitchFamily="34" charset="0"/>
                        </a:rPr>
                        <a:t>• Have a collective voice and contribute to the Trust’s disability agenda.</a:t>
                      </a:r>
                    </a:p>
                    <a:p>
                      <a:pPr>
                        <a:lnSpc>
                          <a:spcPct val="100000"/>
                        </a:lnSpc>
                        <a:spcAft>
                          <a:spcPts val="0"/>
                        </a:spcAft>
                      </a:pPr>
                      <a:r>
                        <a:rPr lang="en-GB" sz="900" b="0" dirty="0">
                          <a:effectLst/>
                          <a:latin typeface="Arial" panose="020B0604020202020204" pitchFamily="34" charset="0"/>
                          <a:cs typeface="Arial" panose="020B0604020202020204" pitchFamily="34" charset="0"/>
                        </a:rPr>
                        <a:t>• Gain knowledge and access appropriate support available for disabled staff.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Tanya </a:t>
                      </a:r>
                      <a:r>
                        <a:rPr lang="en-GB" sz="1000" b="0" dirty="0" err="1">
                          <a:effectLst/>
                          <a:latin typeface="Arial" panose="020B0604020202020204" pitchFamily="34" charset="0"/>
                          <a:ea typeface="Calibri"/>
                          <a:cs typeface="Arial" panose="020B0604020202020204" pitchFamily="34" charset="0"/>
                        </a:rPr>
                        <a:t>Furk</a:t>
                      </a:r>
                      <a:r>
                        <a:rPr lang="en-GB" sz="1000" b="0" dirty="0">
                          <a:effectLst/>
                          <a:latin typeface="Arial" panose="020B0604020202020204" pitchFamily="34" charset="0"/>
                          <a:ea typeface="Calibri"/>
                          <a:cs typeface="Arial" panose="020B0604020202020204" pitchFamily="34" charset="0"/>
                        </a:rPr>
                        <a:t>-Stephens - Co-chair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nSpc>
                          <a:spcPct val="150000"/>
                        </a:lnSpc>
                        <a:spcAft>
                          <a:spcPts val="0"/>
                        </a:spcAft>
                      </a:pPr>
                      <a:r>
                        <a:rPr lang="en-GB" sz="1000" b="0" dirty="0">
                          <a:latin typeface="Arial" panose="020B0604020202020204" pitchFamily="34" charset="0"/>
                          <a:cs typeface="Arial" panose="020B0604020202020204" pitchFamily="34" charset="0"/>
                          <a:hlinkClick r:id="rId9"/>
                        </a:rPr>
                        <a:t>DisabilityNetwork@elht.nhs.uk</a:t>
                      </a:r>
                      <a:endParaRPr lang="en-GB" sz="1000" b="0" u="sng"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650011">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a:effectLst/>
                          <a:latin typeface="Arial" panose="020B0604020202020204" pitchFamily="34" charset="0"/>
                          <a:ea typeface="Calibri"/>
                          <a:cs typeface="Arial" panose="020B0604020202020204" pitchFamily="34" charset="0"/>
                        </a:rPr>
                        <a:t>Joanne Mohammed - Co-chair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4006687731"/>
                  </a:ext>
                </a:extLst>
              </a:tr>
              <a:tr h="271861">
                <a:tc rowSpan="2">
                  <a:txBody>
                    <a:bodyPr/>
                    <a:lstStyle/>
                    <a:p>
                      <a:pPr>
                        <a:lnSpc>
                          <a:spcPct val="100000"/>
                        </a:lnSpc>
                        <a:spcAft>
                          <a:spcPts val="0"/>
                        </a:spcAft>
                      </a:pPr>
                      <a:r>
                        <a:rPr lang="en-GB" sz="900" b="1" dirty="0">
                          <a:effectLst/>
                          <a:latin typeface="Arial" panose="020B0604020202020204" pitchFamily="34" charset="0"/>
                          <a:cs typeface="Arial" panose="020B0604020202020204" pitchFamily="34" charset="0"/>
                        </a:rPr>
                        <a:t>Lesbian, Gay,</a:t>
                      </a:r>
                      <a:r>
                        <a:rPr lang="en-GB" sz="900" b="1" baseline="0" dirty="0">
                          <a:effectLst/>
                          <a:latin typeface="Arial" panose="020B0604020202020204" pitchFamily="34" charset="0"/>
                          <a:cs typeface="Arial" panose="020B0604020202020204" pitchFamily="34" charset="0"/>
                        </a:rPr>
                        <a:t> </a:t>
                      </a:r>
                      <a:r>
                        <a:rPr lang="en-GB" sz="900" b="1" dirty="0">
                          <a:effectLst/>
                          <a:latin typeface="Arial" panose="020B0604020202020204" pitchFamily="34" charset="0"/>
                          <a:cs typeface="Arial" panose="020B0604020202020204" pitchFamily="34" charset="0"/>
                        </a:rPr>
                        <a:t>Bisexual,</a:t>
                      </a:r>
                      <a:r>
                        <a:rPr lang="en-GB" sz="900" b="1" baseline="0" dirty="0">
                          <a:effectLst/>
                          <a:latin typeface="Arial" panose="020B0604020202020204" pitchFamily="34" charset="0"/>
                          <a:cs typeface="Arial" panose="020B0604020202020204" pitchFamily="34" charset="0"/>
                        </a:rPr>
                        <a:t> </a:t>
                      </a:r>
                      <a:br>
                        <a:rPr lang="en-GB" sz="900" b="1" baseline="0" dirty="0">
                          <a:effectLst/>
                          <a:latin typeface="Arial" panose="020B0604020202020204" pitchFamily="34" charset="0"/>
                          <a:cs typeface="Arial" panose="020B0604020202020204" pitchFamily="34" charset="0"/>
                        </a:rPr>
                      </a:br>
                      <a:r>
                        <a:rPr lang="en-GB" sz="900" b="1" dirty="0">
                          <a:effectLst/>
                          <a:latin typeface="Arial" panose="020B0604020202020204" pitchFamily="34" charset="0"/>
                          <a:cs typeface="Arial" panose="020B0604020202020204" pitchFamily="34" charset="0"/>
                        </a:rPr>
                        <a:t>Transgender and</a:t>
                      </a:r>
                      <a:r>
                        <a:rPr lang="en-GB" sz="900" b="1" baseline="0" dirty="0">
                          <a:effectLst/>
                          <a:latin typeface="Arial" panose="020B0604020202020204" pitchFamily="34" charset="0"/>
                          <a:cs typeface="Arial" panose="020B0604020202020204" pitchFamily="34" charset="0"/>
                        </a:rPr>
                        <a:t> </a:t>
                      </a:r>
                      <a:r>
                        <a:rPr lang="en-GB" sz="900" b="1" dirty="0">
                          <a:effectLst/>
                          <a:latin typeface="Arial" panose="020B0604020202020204" pitchFamily="34" charset="0"/>
                          <a:cs typeface="Arial" panose="020B0604020202020204" pitchFamily="34" charset="0"/>
                        </a:rPr>
                        <a:t>Queer (LGTBQ+)</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The LGBTQ+ staff network aims to works to create a safe, inclusive and diverse working environment that encourages respect and equality for all and a space that values and recognises the differences between sexual orientation and gender identity and works proactively to address these.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Martyn Pugh - 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dirty="0">
                          <a:solidFill>
                            <a:schemeClr val="tx1"/>
                          </a:solidFill>
                          <a:effectLst/>
                          <a:latin typeface="Arial" panose="020B0604020202020204" pitchFamily="34" charset="0"/>
                          <a:cs typeface="Arial" panose="020B0604020202020204" pitchFamily="34" charset="0"/>
                          <a:hlinkClick r:id="rId10"/>
                        </a:rPr>
                        <a:t>martyn.pugh@elht.nhs.uk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722234">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a:effectLst/>
                          <a:latin typeface="Arial" panose="020B0604020202020204" pitchFamily="34" charset="0"/>
                          <a:ea typeface="Calibri"/>
                          <a:cs typeface="Arial" panose="020B0604020202020204" pitchFamily="34" charset="0"/>
                        </a:rPr>
                        <a:t>Lorraine Atherton - Co-chair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a:solidFill>
                            <a:schemeClr val="tx1"/>
                          </a:solidFill>
                          <a:effectLst/>
                          <a:latin typeface="Arial" panose="020B0604020202020204" pitchFamily="34" charset="0"/>
                          <a:cs typeface="Arial" panose="020B0604020202020204" pitchFamily="34" charset="0"/>
                          <a:hlinkClick r:id="rId11"/>
                        </a:rPr>
                        <a:t>lorraine.atherton@elht.nhs.uk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2891513"/>
                  </a:ext>
                </a:extLst>
              </a:tr>
            </a:tbl>
          </a:graphicData>
        </a:graphic>
      </p:graphicFrame>
      <p:pic>
        <p:nvPicPr>
          <p:cNvPr id="3" name="Picture 2">
            <a:extLst>
              <a:ext uri="{FF2B5EF4-FFF2-40B4-BE49-F238E27FC236}">
                <a16:creationId xmlns:a16="http://schemas.microsoft.com/office/drawing/2014/main" id="{9AD413DE-C435-DEC7-5615-79E66AA2B9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427816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65307"/>
            <a:ext cx="2697311" cy="2859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395418" y="206706"/>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solidFill>
                  <a:srgbClr val="0070C0"/>
                </a:solidFill>
                <a:latin typeface="Arial" pitchFamily="34" charset="0"/>
                <a:cs typeface="Arial" pitchFamily="34" charset="0"/>
              </a:rPr>
              <a:t>Come and join our Staff Networks</a:t>
            </a:r>
            <a:endParaRPr lang="en-US" sz="1800" b="1" dirty="0">
              <a:solidFill>
                <a:srgbClr val="0070C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47261175"/>
              </p:ext>
            </p:extLst>
          </p:nvPr>
        </p:nvGraphicFramePr>
        <p:xfrm>
          <a:off x="395536" y="620688"/>
          <a:ext cx="8254219" cy="5678002"/>
        </p:xfrm>
        <a:graphic>
          <a:graphicData uri="http://schemas.openxmlformats.org/drawingml/2006/table">
            <a:tbl>
              <a:tblPr firstRow="1" bandRow="1">
                <a:tableStyleId>{6E25E649-3F16-4E02-A733-19D2CDBF48F0}</a:tableStyleId>
              </a:tblPr>
              <a:tblGrid>
                <a:gridCol w="288032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133539">
                  <a:extLst>
                    <a:ext uri="{9D8B030D-6E8A-4147-A177-3AD203B41FA5}">
                      <a16:colId xmlns:a16="http://schemas.microsoft.com/office/drawing/2014/main" val="20002"/>
                    </a:ext>
                  </a:extLst>
                </a:gridCol>
              </a:tblGrid>
              <a:tr h="242719">
                <a:tc>
                  <a:txBody>
                    <a:bodyPr/>
                    <a:lstStyle/>
                    <a:p>
                      <a:pPr>
                        <a:lnSpc>
                          <a:spcPct val="150000"/>
                        </a:lnSpc>
                        <a:spcAft>
                          <a:spcPts val="0"/>
                        </a:spcAft>
                      </a:pPr>
                      <a:r>
                        <a:rPr lang="en-GB" sz="1000" b="1" dirty="0">
                          <a:solidFill>
                            <a:schemeClr val="tx1"/>
                          </a:solidFill>
                          <a:effectLst/>
                          <a:latin typeface="Arial" panose="020B0604020202020204" pitchFamily="34" charset="0"/>
                          <a:cs typeface="Arial" panose="020B0604020202020204" pitchFamily="34" charset="0"/>
                        </a:rPr>
                        <a:t>Name of Staff Network</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Lead Contacts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Contact Details </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8115">
                <a:tc>
                  <a:txBody>
                    <a:bodyPr/>
                    <a:lstStyle/>
                    <a:p>
                      <a:pPr>
                        <a:lnSpc>
                          <a:spcPct val="150000"/>
                        </a:lnSpc>
                        <a:spcAft>
                          <a:spcPts val="0"/>
                        </a:spcAft>
                      </a:pPr>
                      <a:r>
                        <a:rPr lang="en-GB" sz="900" b="1" dirty="0">
                          <a:effectLst/>
                          <a:latin typeface="Arial" panose="020B0604020202020204" pitchFamily="34" charset="0"/>
                          <a:cs typeface="Arial" panose="020B0604020202020204" pitchFamily="34" charset="0"/>
                        </a:rPr>
                        <a:t>Mental Health / Wellbeing</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The Network is a group of staff with a passion and commitment to open out the metal health conversation, to reduce stigma and discrimination, and create a supportive culture across the whole organisation, where staff feel comfortable to talk about their mental health. As a group we want to make sure the views and concerns of staff who live with mental health challenges are represented and considered at an organisational level. We play our part in promoting positive mental wellbeing for all staff, we know this is especially important now more than ever.</a:t>
                      </a:r>
                    </a:p>
                    <a:p>
                      <a:pPr>
                        <a:lnSpc>
                          <a:spcPct val="100000"/>
                        </a:lnSpc>
                        <a:spcAft>
                          <a:spcPts val="0"/>
                        </a:spcAft>
                      </a:pPr>
                      <a:endParaRPr lang="en-GB" sz="9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Jane Wilkinson</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u="sng" dirty="0">
                          <a:solidFill>
                            <a:schemeClr val="tx1"/>
                          </a:solidFill>
                          <a:effectLst/>
                          <a:latin typeface="Arial" panose="020B0604020202020204" pitchFamily="34" charset="0"/>
                          <a:cs typeface="Arial" panose="020B0604020202020204" pitchFamily="34" charset="0"/>
                          <a:hlinkClick r:id="rId4"/>
                        </a:rPr>
                        <a:t>jane.wilkinson2@elht.nhs.uk</a:t>
                      </a:r>
                      <a:endParaRPr lang="en-GB" sz="10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198500">
                <a:tc>
                  <a:txBody>
                    <a:bodyPr/>
                    <a:lstStyle/>
                    <a:p>
                      <a:pPr>
                        <a:lnSpc>
                          <a:spcPct val="100000"/>
                        </a:lnSpc>
                        <a:spcAft>
                          <a:spcPts val="0"/>
                        </a:spcAft>
                      </a:pPr>
                      <a:r>
                        <a:rPr lang="en-GB" sz="900" b="1" dirty="0">
                          <a:effectLst/>
                          <a:latin typeface="Arial" panose="020B0604020202020204" pitchFamily="34" charset="0"/>
                          <a:cs typeface="Arial" panose="020B0604020202020204" pitchFamily="34" charset="0"/>
                        </a:rPr>
                        <a:t>Women’s Network</a:t>
                      </a:r>
                    </a:p>
                    <a:p>
                      <a:pPr>
                        <a:lnSpc>
                          <a:spcPct val="100000"/>
                        </a:lnSpc>
                        <a:spcAft>
                          <a:spcPts val="0"/>
                        </a:spcAft>
                      </a:pPr>
                      <a:r>
                        <a:rPr lang="en-GB" sz="900" b="0" dirty="0">
                          <a:effectLst/>
                          <a:latin typeface="Arial" panose="020B0604020202020204" pitchFamily="34" charset="0"/>
                          <a:cs typeface="Arial" panose="020B0604020202020204" pitchFamily="34" charset="0"/>
                        </a:rPr>
                        <a:t>The Network is underpinned by a shared passion for raising the profile of women at ELHT, female empowerment, and creating a supportive, aspirational and motivational space for female staff at all stages of their careers.</a:t>
                      </a:r>
                    </a:p>
                    <a:p>
                      <a:pPr>
                        <a:lnSpc>
                          <a:spcPct val="100000"/>
                        </a:lnSpc>
                        <a:spcAft>
                          <a:spcPts val="0"/>
                        </a:spcAft>
                      </a:pPr>
                      <a:endParaRPr lang="en-GB" sz="900" b="0" dirty="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Uma Krishnamoorthy - Chair</a:t>
                      </a: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u="sng" dirty="0">
                          <a:solidFill>
                            <a:schemeClr val="tx1"/>
                          </a:solidFill>
                          <a:effectLst/>
                          <a:latin typeface="Arial" panose="020B0604020202020204" pitchFamily="34" charset="0"/>
                          <a:cs typeface="Arial" panose="020B0604020202020204" pitchFamily="34" charset="0"/>
                          <a:hlinkClick r:id="rId5"/>
                        </a:rPr>
                        <a:t>uma.krishnamoorthy@elht.nhs.uk</a:t>
                      </a:r>
                      <a:endParaRPr lang="en-GB" sz="10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11"/>
                  </a:ext>
                </a:extLst>
              </a:tr>
              <a:tr h="264725">
                <a:tc rowSpan="3">
                  <a:txBody>
                    <a:bodyPr/>
                    <a:lstStyle/>
                    <a:p>
                      <a:pPr>
                        <a:lnSpc>
                          <a:spcPct val="100000"/>
                        </a:lnSpc>
                        <a:spcAft>
                          <a:spcPts val="0"/>
                        </a:spcAft>
                      </a:pPr>
                      <a:r>
                        <a:rPr lang="en-GB" sz="900" b="1" dirty="0">
                          <a:effectLst/>
                          <a:latin typeface="Arial" panose="020B0604020202020204" pitchFamily="34" charset="0"/>
                          <a:ea typeface="Calibri"/>
                          <a:cs typeface="Arial" panose="020B0604020202020204" pitchFamily="34" charset="0"/>
                        </a:rPr>
                        <a:t>Muslim Network</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The Muslim Employee Network has four key objectives: </a:t>
                      </a:r>
                    </a:p>
                    <a:p>
                      <a:pPr>
                        <a:lnSpc>
                          <a:spcPct val="100000"/>
                        </a:lnSpc>
                        <a:spcAft>
                          <a:spcPts val="0"/>
                        </a:spcAft>
                      </a:pPr>
                      <a:r>
                        <a:rPr lang="en-GB" sz="900" b="0" dirty="0" err="1">
                          <a:effectLst/>
                          <a:latin typeface="Arial" panose="020B0604020202020204" pitchFamily="34" charset="0"/>
                          <a:ea typeface="Calibri"/>
                          <a:cs typeface="Arial" panose="020B0604020202020204" pitchFamily="34" charset="0"/>
                        </a:rPr>
                        <a:t>i</a:t>
                      </a:r>
                      <a:r>
                        <a:rPr lang="en-GB" sz="900" b="0" dirty="0">
                          <a:effectLst/>
                          <a:latin typeface="Arial" panose="020B0604020202020204" pitchFamily="34" charset="0"/>
                          <a:ea typeface="Calibri"/>
                          <a:cs typeface="Arial" panose="020B0604020202020204" pitchFamily="34" charset="0"/>
                        </a:rPr>
                        <a:t>. Pro-actively supports the personal and professional development of Muslim staff </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ii. To enhance the feeling of inclusivity for Muslim staff in the workplace by raising awareness of the Islamic faith to staff and managers across ELHT and the wider system as Islam is one of the most misunderstood religions in the world, due to external political and social factors. </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iii. Networking and peer support. </a:t>
                      </a:r>
                    </a:p>
                    <a:p>
                      <a:pPr>
                        <a:lnSpc>
                          <a:spcPct val="100000"/>
                        </a:lnSpc>
                        <a:spcAft>
                          <a:spcPts val="0"/>
                        </a:spcAft>
                      </a:pPr>
                      <a:r>
                        <a:rPr lang="en-GB" sz="900" b="0" dirty="0">
                          <a:effectLst/>
                          <a:latin typeface="Arial" panose="020B0604020202020204" pitchFamily="34" charset="0"/>
                          <a:ea typeface="Calibri"/>
                          <a:cs typeface="Arial" panose="020B0604020202020204" pitchFamily="34" charset="0"/>
                        </a:rPr>
                        <a:t>iv. To support ELHT and the wider NHS in improving the health of Muslim patients/community.</a:t>
                      </a:r>
                    </a:p>
                    <a:p>
                      <a:pPr>
                        <a:lnSpc>
                          <a:spcPct val="100000"/>
                        </a:lnSpc>
                        <a:spcAft>
                          <a:spcPts val="0"/>
                        </a:spcAft>
                      </a:pPr>
                      <a:endParaRPr lang="en-GB" sz="9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Farida Daud - 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3">
                  <a:txBody>
                    <a:bodyPr/>
                    <a:lstStyle/>
                    <a:p>
                      <a:pPr>
                        <a:lnSpc>
                          <a:spcPct val="150000"/>
                        </a:lnSpc>
                        <a:spcAft>
                          <a:spcPts val="0"/>
                        </a:spcAft>
                      </a:pPr>
                      <a:r>
                        <a:rPr lang="en-GB" sz="1000" b="0" u="sng" dirty="0">
                          <a:solidFill>
                            <a:srgbClr val="0070C0"/>
                          </a:solidFill>
                          <a:effectLst/>
                          <a:latin typeface="Arial" panose="020B0604020202020204" pitchFamily="34" charset="0"/>
                          <a:cs typeface="Arial" panose="020B0604020202020204" pitchFamily="34" charset="0"/>
                          <a:hlinkClick r:id="rId6"/>
                        </a:rPr>
                        <a:t>farida.daud@elht.nhs.uk</a:t>
                      </a:r>
                      <a:endParaRPr lang="en-GB" sz="1000" b="0" u="sng" dirty="0">
                        <a:solidFill>
                          <a:srgbClr val="0070C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38178657"/>
                  </a:ext>
                </a:extLst>
              </a:tr>
              <a:tr h="288032">
                <a:tc vMerge="1">
                  <a:txBody>
                    <a:bodyPr/>
                    <a:lstStyle/>
                    <a:p>
                      <a:endParaRPr lang="en-GB"/>
                    </a:p>
                  </a:txBody>
                  <a:tcPr/>
                </a:tc>
                <a:tc>
                  <a:txBody>
                    <a:bodyPr/>
                    <a:lstStyle/>
                    <a:p>
                      <a:pPr>
                        <a:lnSpc>
                          <a:spcPct val="150000"/>
                        </a:lnSpc>
                        <a:spcAft>
                          <a:spcPts val="0"/>
                        </a:spcAft>
                      </a:pPr>
                      <a:r>
                        <a:rPr lang="en-GB" sz="1000" b="0" dirty="0" err="1">
                          <a:effectLst/>
                          <a:latin typeface="Arial" panose="020B0604020202020204" pitchFamily="34" charset="0"/>
                          <a:ea typeface="Calibri"/>
                          <a:cs typeface="Arial" panose="020B0604020202020204" pitchFamily="34" charset="0"/>
                        </a:rPr>
                        <a:t>Fazlurrehman</a:t>
                      </a:r>
                      <a:r>
                        <a:rPr lang="en-GB" sz="1000" b="0" dirty="0">
                          <a:effectLst/>
                          <a:latin typeface="Arial" panose="020B0604020202020204" pitchFamily="34" charset="0"/>
                          <a:ea typeface="Calibri"/>
                          <a:cs typeface="Arial" panose="020B0604020202020204" pitchFamily="34" charset="0"/>
                        </a:rPr>
                        <a:t> Hassan - Co-chair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93230550"/>
                  </a:ext>
                </a:extLst>
              </a:tr>
              <a:tr h="685800">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Nazir </a:t>
                      </a:r>
                      <a:r>
                        <a:rPr lang="en-GB" sz="1000" b="0" dirty="0" err="1">
                          <a:effectLst/>
                          <a:latin typeface="Arial" panose="020B0604020202020204" pitchFamily="34" charset="0"/>
                          <a:ea typeface="Calibri"/>
                          <a:cs typeface="Arial" panose="020B0604020202020204" pitchFamily="34" charset="0"/>
                        </a:rPr>
                        <a:t>Makda</a:t>
                      </a:r>
                      <a:r>
                        <a:rPr lang="en-GB" sz="1000" b="0" dirty="0">
                          <a:effectLst/>
                          <a:latin typeface="Arial" panose="020B0604020202020204" pitchFamily="34" charset="0"/>
                          <a:ea typeface="Calibri"/>
                          <a:cs typeface="Arial" panose="020B0604020202020204" pitchFamily="34" charset="0"/>
                        </a:rPr>
                        <a:t> - Co-chair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866472601"/>
                  </a:ext>
                </a:extLst>
              </a:tr>
              <a:tr h="1985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dirty="0">
                          <a:effectLst/>
                          <a:latin typeface="Arial" panose="020B0604020202020204" pitchFamily="34" charset="0"/>
                          <a:ea typeface="Calibri"/>
                          <a:cs typeface="Arial" panose="020B0604020202020204" pitchFamily="34" charset="0"/>
                        </a:rPr>
                        <a:t>Veterans &amp; Reservists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a:effectLst/>
                          <a:latin typeface="Arial" panose="020B0604020202020204" pitchFamily="34" charset="0"/>
                          <a:ea typeface="Calibri"/>
                          <a:cs typeface="Arial" panose="020B0604020202020204" pitchFamily="34" charset="0"/>
                        </a:rPr>
                        <a:t>Fiona Lamb</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u="sng" dirty="0">
                          <a:solidFill>
                            <a:srgbClr val="0070C0"/>
                          </a:solidFill>
                          <a:effectLst/>
                          <a:latin typeface="Arial" panose="020B0604020202020204" pitchFamily="34" charset="0"/>
                          <a:cs typeface="Arial" panose="020B0604020202020204" pitchFamily="34" charset="0"/>
                          <a:hlinkClick r:id="rId7"/>
                        </a:rPr>
                        <a:t>fiona.lamb@elht.nhs.uk</a:t>
                      </a:r>
                      <a:endParaRPr lang="en-GB" sz="1000" b="0" u="sng" dirty="0">
                        <a:solidFill>
                          <a:srgbClr val="0070C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34786112"/>
                  </a:ext>
                </a:extLst>
              </a:tr>
            </a:tbl>
          </a:graphicData>
        </a:graphic>
      </p:graphicFrame>
    </p:spTree>
    <p:extLst>
      <p:ext uri="{BB962C8B-B14F-4D97-AF65-F5344CB8AC3E}">
        <p14:creationId xmlns:p14="http://schemas.microsoft.com/office/powerpoint/2010/main" val="1735551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65307"/>
            <a:ext cx="2697311" cy="2859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395418" y="206706"/>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solidFill>
                  <a:srgbClr val="0070C0"/>
                </a:solidFill>
                <a:latin typeface="Arial" pitchFamily="34" charset="0"/>
                <a:cs typeface="Arial" pitchFamily="34" charset="0"/>
              </a:rPr>
              <a:t>Come and join our Staff Networks</a:t>
            </a:r>
            <a:endParaRPr lang="en-US" sz="1800" b="1" dirty="0">
              <a:solidFill>
                <a:srgbClr val="0070C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33042784"/>
              </p:ext>
            </p:extLst>
          </p:nvPr>
        </p:nvGraphicFramePr>
        <p:xfrm>
          <a:off x="395536" y="620688"/>
          <a:ext cx="8254219" cy="5073799"/>
        </p:xfrm>
        <a:graphic>
          <a:graphicData uri="http://schemas.openxmlformats.org/drawingml/2006/table">
            <a:tbl>
              <a:tblPr firstRow="1" bandRow="1">
                <a:tableStyleId>{6E25E649-3F16-4E02-A733-19D2CDBF48F0}</a:tableStyleId>
              </a:tblPr>
              <a:tblGrid>
                <a:gridCol w="288032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133539">
                  <a:extLst>
                    <a:ext uri="{9D8B030D-6E8A-4147-A177-3AD203B41FA5}">
                      <a16:colId xmlns:a16="http://schemas.microsoft.com/office/drawing/2014/main" val="20002"/>
                    </a:ext>
                  </a:extLst>
                </a:gridCol>
              </a:tblGrid>
              <a:tr h="242719">
                <a:tc>
                  <a:txBody>
                    <a:bodyPr/>
                    <a:lstStyle/>
                    <a:p>
                      <a:pPr>
                        <a:lnSpc>
                          <a:spcPct val="150000"/>
                        </a:lnSpc>
                        <a:spcAft>
                          <a:spcPts val="0"/>
                        </a:spcAft>
                      </a:pPr>
                      <a:r>
                        <a:rPr lang="en-GB" sz="1000" b="1" dirty="0">
                          <a:solidFill>
                            <a:schemeClr val="tx1"/>
                          </a:solidFill>
                          <a:effectLst/>
                          <a:latin typeface="Arial" panose="020B0604020202020204" pitchFamily="34" charset="0"/>
                          <a:cs typeface="Arial" panose="020B0604020202020204" pitchFamily="34" charset="0"/>
                        </a:rPr>
                        <a:t>Name of Staff Network</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Lead Contacts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Contact Details </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37">
                <a:tc rowSpan="2">
                  <a:txBody>
                    <a:bodyPr/>
                    <a:lstStyle/>
                    <a:p>
                      <a:pPr>
                        <a:lnSpc>
                          <a:spcPct val="150000"/>
                        </a:lnSpc>
                        <a:spcAft>
                          <a:spcPts val="0"/>
                        </a:spcAft>
                      </a:pPr>
                      <a:r>
                        <a:rPr lang="en-GB" sz="800" b="1" dirty="0">
                          <a:effectLst/>
                          <a:latin typeface="Arial" panose="020B0604020202020204" pitchFamily="34" charset="0"/>
                          <a:cs typeface="Arial" panose="020B0604020202020204" pitchFamily="34" charset="0"/>
                        </a:rPr>
                        <a:t>International and overseas Network</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Arial" panose="020B0604020202020204" pitchFamily="34" charset="0"/>
                          <a:ea typeface="+mn-ea"/>
                          <a:cs typeface="Arial" panose="020B0604020202020204" pitchFamily="34" charset="0"/>
                        </a:rPr>
                        <a:t>Offer any needed support to new and existing international/overseas members of staff and to their families to facilitate on boarding, belonging, wellbeing and career development.</a:t>
                      </a:r>
                    </a:p>
                    <a:p>
                      <a:pPr>
                        <a:lnSpc>
                          <a:spcPct val="100000"/>
                        </a:lnSpc>
                        <a:spcAft>
                          <a:spcPts val="0"/>
                        </a:spcAft>
                      </a:pPr>
                      <a:endParaRPr lang="en-GB" sz="9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Cini</a:t>
                      </a:r>
                      <a:r>
                        <a:rPr lang="en-GB" sz="1000" b="0" baseline="0" dirty="0">
                          <a:effectLst/>
                          <a:latin typeface="Arial" panose="020B0604020202020204" pitchFamily="34" charset="0"/>
                          <a:ea typeface="Calibri"/>
                          <a:cs typeface="Arial" panose="020B0604020202020204" pitchFamily="34" charset="0"/>
                        </a:rPr>
                        <a:t> S</a:t>
                      </a:r>
                      <a:r>
                        <a:rPr lang="en-GB" sz="1000" b="0" dirty="0">
                          <a:effectLst/>
                          <a:latin typeface="Arial" panose="020B0604020202020204" pitchFamily="34" charset="0"/>
                          <a:ea typeface="Calibri"/>
                          <a:cs typeface="Arial" panose="020B0604020202020204" pitchFamily="34" charset="0"/>
                        </a:rPr>
                        <a:t>uresh - Co-chair</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50000"/>
                        </a:lnSpc>
                        <a:spcAft>
                          <a:spcPts val="0"/>
                        </a:spcAft>
                      </a:pPr>
                      <a:r>
                        <a:rPr lang="en-GB" sz="1000" b="0" dirty="0">
                          <a:solidFill>
                            <a:schemeClr val="tx1"/>
                          </a:solidFill>
                          <a:effectLst/>
                          <a:latin typeface="Arial" panose="020B0604020202020204" pitchFamily="34" charset="0"/>
                          <a:ea typeface="Calibri"/>
                          <a:cs typeface="Arial" panose="020B0604020202020204" pitchFamily="34" charset="0"/>
                          <a:hlinkClick r:id="rId4"/>
                        </a:rPr>
                        <a:t>cini.suresh@elht.nhs.uk</a:t>
                      </a:r>
                      <a:r>
                        <a:rPr lang="en-GB" sz="1000" b="0" dirty="0">
                          <a:solidFill>
                            <a:schemeClr val="tx1"/>
                          </a:solidFill>
                          <a:effectLst/>
                          <a:latin typeface="Arial" panose="020B0604020202020204" pitchFamily="34" charset="0"/>
                          <a:ea typeface="Calibri"/>
                          <a:cs typeface="Arial" panose="020B0604020202020204" pitchFamily="34"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434340">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err="1">
                          <a:effectLst/>
                          <a:latin typeface="Arial" panose="020B0604020202020204" pitchFamily="34" charset="0"/>
                          <a:ea typeface="Calibri"/>
                          <a:cs typeface="Arial" panose="020B0604020202020204" pitchFamily="34" charset="0"/>
                        </a:rPr>
                        <a:t>Oladunni</a:t>
                      </a:r>
                      <a:r>
                        <a:rPr lang="en-GB" sz="1000" b="0" baseline="0" dirty="0">
                          <a:effectLst/>
                          <a:latin typeface="Arial" panose="020B0604020202020204" pitchFamily="34" charset="0"/>
                          <a:ea typeface="Calibri"/>
                          <a:cs typeface="Arial" panose="020B0604020202020204" pitchFamily="34" charset="0"/>
                        </a:rPr>
                        <a:t> </a:t>
                      </a:r>
                      <a:r>
                        <a:rPr lang="en-GB" sz="1000" b="0" dirty="0" err="1">
                          <a:effectLst/>
                          <a:latin typeface="Arial" panose="020B0604020202020204" pitchFamily="34" charset="0"/>
                          <a:ea typeface="Calibri"/>
                          <a:cs typeface="Arial" panose="020B0604020202020204" pitchFamily="34" charset="0"/>
                        </a:rPr>
                        <a:t>Akinbulumo</a:t>
                      </a:r>
                      <a:r>
                        <a:rPr lang="en-GB" sz="1000" b="0" dirty="0">
                          <a:effectLst/>
                          <a:latin typeface="Arial" panose="020B0604020202020204" pitchFamily="34" charset="0"/>
                          <a:ea typeface="Calibri"/>
                          <a:cs typeface="Arial" panose="020B0604020202020204" pitchFamily="34" charset="0"/>
                        </a:rPr>
                        <a:t> - Co-chair</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a:solidFill>
                            <a:schemeClr val="tx1"/>
                          </a:solidFill>
                          <a:effectLst/>
                          <a:latin typeface="Arial" panose="020B0604020202020204" pitchFamily="34" charset="0"/>
                          <a:ea typeface="Calibri"/>
                          <a:cs typeface="Arial" panose="020B0604020202020204" pitchFamily="34" charset="0"/>
                          <a:hlinkClick r:id="rId5"/>
                        </a:rPr>
                        <a:t>oladunni.akinbulumo@elht.nhs.uk</a:t>
                      </a:r>
                      <a:r>
                        <a:rPr lang="en-GB" sz="1000" b="0" dirty="0">
                          <a:solidFill>
                            <a:schemeClr val="tx1"/>
                          </a:solidFill>
                          <a:effectLst/>
                          <a:latin typeface="Arial" panose="020B0604020202020204" pitchFamily="34" charset="0"/>
                          <a:ea typeface="Calibri"/>
                          <a:cs typeface="Arial" panose="020B0604020202020204" pitchFamily="34"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38237664"/>
                  </a:ext>
                </a:extLst>
              </a:tr>
              <a:tr h="198500">
                <a:tc>
                  <a:txBody>
                    <a:bodyPr/>
                    <a:lstStyle/>
                    <a:p>
                      <a:r>
                        <a:rPr lang="en-GB" sz="900" b="1" kern="1200" dirty="0">
                          <a:solidFill>
                            <a:schemeClr val="dk1"/>
                          </a:solidFill>
                          <a:effectLst/>
                          <a:latin typeface="Arial" panose="020B0604020202020204" pitchFamily="34" charset="0"/>
                          <a:ea typeface="+mn-ea"/>
                          <a:cs typeface="Arial" panose="020B0604020202020204" pitchFamily="34" charset="0"/>
                        </a:rPr>
                        <a:t>Families and Carers Staff Network Group</a:t>
                      </a:r>
                      <a:endParaRPr lang="en-GB" sz="900" kern="1200" dirty="0">
                        <a:solidFill>
                          <a:schemeClr val="dk1"/>
                        </a:solidFill>
                        <a:effectLst/>
                        <a:latin typeface="Arial" panose="020B0604020202020204" pitchFamily="34" charset="0"/>
                        <a:ea typeface="+mn-ea"/>
                        <a:cs typeface="Arial" panose="020B0604020202020204" pitchFamily="34" charset="0"/>
                      </a:endParaRPr>
                    </a:p>
                    <a:p>
                      <a:r>
                        <a:rPr lang="en-GB" sz="900" b="1" kern="1200" dirty="0">
                          <a:solidFill>
                            <a:schemeClr val="dk1"/>
                          </a:solidFill>
                          <a:effectLst/>
                          <a:latin typeface="Arial" panose="020B0604020202020204" pitchFamily="34" charset="0"/>
                          <a:ea typeface="+mn-ea"/>
                          <a:cs typeface="Arial" panose="020B0604020202020204" pitchFamily="34" charset="0"/>
                        </a:rPr>
                        <a:t> </a:t>
                      </a:r>
                      <a:r>
                        <a:rPr lang="en-GB" sz="900" kern="1200" dirty="0">
                          <a:solidFill>
                            <a:schemeClr val="dk1"/>
                          </a:solidFill>
                          <a:effectLst/>
                          <a:latin typeface="Arial" panose="020B0604020202020204" pitchFamily="34" charset="0"/>
                          <a:ea typeface="+mn-ea"/>
                          <a:cs typeface="Arial" panose="020B0604020202020204" pitchFamily="34" charset="0"/>
                        </a:rPr>
                        <a:t>As a carer you may be providing daily support to an individual who may be experiencing illness, frailty, disability, substance misuse or a mental health condition. Some examples of these conditions may include: </a:t>
                      </a:r>
                    </a:p>
                    <a:p>
                      <a:r>
                        <a:rPr lang="en-GB" sz="900" kern="1200" dirty="0">
                          <a:solidFill>
                            <a:schemeClr val="dk1"/>
                          </a:solidFill>
                          <a:effectLst/>
                          <a:latin typeface="Arial" panose="020B0604020202020204" pitchFamily="34" charset="0"/>
                          <a:ea typeface="+mn-ea"/>
                          <a:cs typeface="Arial" panose="020B0604020202020204" pitchFamily="34" charset="0"/>
                        </a:rPr>
                        <a:t>• Dementia </a:t>
                      </a:r>
                    </a:p>
                    <a:p>
                      <a:r>
                        <a:rPr lang="en-GB" sz="900" kern="1200" dirty="0">
                          <a:solidFill>
                            <a:schemeClr val="dk1"/>
                          </a:solidFill>
                          <a:effectLst/>
                          <a:latin typeface="Arial" panose="020B0604020202020204" pitchFamily="34" charset="0"/>
                          <a:ea typeface="+mn-ea"/>
                          <a:cs typeface="Arial" panose="020B0604020202020204" pitchFamily="34" charset="0"/>
                        </a:rPr>
                        <a:t>• Alzheimer’s disease </a:t>
                      </a:r>
                    </a:p>
                    <a:p>
                      <a:r>
                        <a:rPr lang="en-GB" sz="900" kern="1200" dirty="0">
                          <a:solidFill>
                            <a:schemeClr val="dk1"/>
                          </a:solidFill>
                          <a:effectLst/>
                          <a:latin typeface="Arial" panose="020B0604020202020204" pitchFamily="34" charset="0"/>
                          <a:ea typeface="+mn-ea"/>
                          <a:cs typeface="Arial" panose="020B0604020202020204" pitchFamily="34" charset="0"/>
                        </a:rPr>
                        <a:t>• Autism </a:t>
                      </a:r>
                    </a:p>
                    <a:p>
                      <a:r>
                        <a:rPr lang="en-GB" sz="900" kern="1200" dirty="0">
                          <a:solidFill>
                            <a:schemeClr val="dk1"/>
                          </a:solidFill>
                          <a:effectLst/>
                          <a:latin typeface="Arial" panose="020B0604020202020204" pitchFamily="34" charset="0"/>
                          <a:ea typeface="+mn-ea"/>
                          <a:cs typeface="Arial" panose="020B0604020202020204" pitchFamily="34" charset="0"/>
                        </a:rPr>
                        <a:t>• ADHD </a:t>
                      </a:r>
                    </a:p>
                    <a:p>
                      <a:r>
                        <a:rPr lang="en-GB" sz="900" kern="1200" dirty="0">
                          <a:solidFill>
                            <a:schemeClr val="dk1"/>
                          </a:solidFill>
                          <a:effectLst/>
                          <a:latin typeface="Arial" panose="020B0604020202020204" pitchFamily="34" charset="0"/>
                          <a:ea typeface="+mn-ea"/>
                          <a:cs typeface="Arial" panose="020B0604020202020204" pitchFamily="34" charset="0"/>
                        </a:rPr>
                        <a:t>It is important to remember that our support is not limited to the conditions outlined above - we want to support you if you assist or care for somebody who would not manage without your support. For example, do you assist somebody in completing their daily living needs such as self care, taking medication, meal preparations, shopping, gaining access to other contacts (GP, hospital, care organizations etc.) and providing emotional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Nazir Makda - 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dirty="0">
                          <a:solidFill>
                            <a:schemeClr val="tx1"/>
                          </a:solidFill>
                          <a:effectLst/>
                          <a:latin typeface="Arial" panose="020B0604020202020204" pitchFamily="34" charset="0"/>
                          <a:cs typeface="Arial" panose="020B0604020202020204" pitchFamily="34" charset="0"/>
                          <a:hlinkClick r:id="rId6"/>
                        </a:rPr>
                        <a:t>belonging@elht.nhs.uk</a:t>
                      </a:r>
                      <a:r>
                        <a:rPr lang="en-GB" sz="1000" b="0" dirty="0">
                          <a:solidFill>
                            <a:schemeClr val="tx1"/>
                          </a:solidFill>
                          <a:effectLst/>
                          <a:latin typeface="Arial" panose="020B060402020202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11"/>
                  </a:ext>
                </a:extLst>
              </a:tr>
              <a:tr h="1238557">
                <a:tc>
                  <a:txBody>
                    <a:bodyPr/>
                    <a:lstStyle/>
                    <a:p>
                      <a:pPr>
                        <a:lnSpc>
                          <a:spcPct val="100000"/>
                        </a:lnSpc>
                        <a:spcAft>
                          <a:spcPts val="0"/>
                        </a:spcAft>
                      </a:pPr>
                      <a:r>
                        <a:rPr lang="en-GB" sz="1000" b="1" dirty="0">
                          <a:effectLst/>
                          <a:latin typeface="Arial" panose="020B0604020202020204" pitchFamily="34" charset="0"/>
                          <a:ea typeface="Calibri"/>
                          <a:cs typeface="Arial" panose="020B0604020202020204" pitchFamily="34" charset="0"/>
                        </a:rPr>
                        <a:t>Neurodiversity Task and Finish group</a:t>
                      </a:r>
                    </a:p>
                    <a:p>
                      <a:pPr>
                        <a:lnSpc>
                          <a:spcPct val="100000"/>
                        </a:lnSpc>
                        <a:spcAft>
                          <a:spcPts val="0"/>
                        </a:spcAft>
                      </a:pPr>
                      <a:r>
                        <a:rPr lang="en-GB" sz="1000" kern="1200" dirty="0">
                          <a:solidFill>
                            <a:schemeClr val="dk1"/>
                          </a:solidFill>
                          <a:effectLst/>
                          <a:latin typeface="Arial" panose="020B0604020202020204" pitchFamily="34" charset="0"/>
                          <a:ea typeface="+mn-ea"/>
                          <a:cs typeface="Arial" panose="020B0604020202020204" pitchFamily="34" charset="0"/>
                        </a:rPr>
                        <a:t>This project will focus on creating an inclusive workplace that understands, accommodates, and supports the needs of individuals with neurodivergent conditions, including but not limited to autism spectrum disorders, attention deficit hyperactivity disorder (ADHD), dyslexia, dyspraxia, and other neurological differences.</a:t>
                      </a:r>
                      <a:endParaRPr lang="en-GB" sz="1000" b="0" dirty="0">
                        <a:effectLst/>
                        <a:latin typeface="Arial" panose="020B0604020202020204" pitchFamily="34" charset="0"/>
                        <a:ea typeface="Calibri"/>
                        <a:cs typeface="Arial" panose="020B0604020202020204" pitchFamily="34" charset="0"/>
                      </a:endParaRPr>
                    </a:p>
                    <a:p>
                      <a:pPr>
                        <a:lnSpc>
                          <a:spcPct val="100000"/>
                        </a:lnSpc>
                        <a:spcAft>
                          <a:spcPts val="0"/>
                        </a:spcAft>
                      </a:pPr>
                      <a:endParaRPr lang="en-GB" sz="9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ea typeface="Calibri"/>
                          <a:cs typeface="Arial" panose="020B0604020202020204" pitchFamily="34" charset="0"/>
                        </a:rPr>
                        <a:t>Nadiya</a:t>
                      </a:r>
                      <a:r>
                        <a:rPr lang="en-GB" sz="1000" b="0" baseline="0" dirty="0">
                          <a:effectLst/>
                          <a:latin typeface="Arial" panose="020B0604020202020204" pitchFamily="34" charset="0"/>
                          <a:ea typeface="Calibri"/>
                          <a:cs typeface="Arial" panose="020B0604020202020204" pitchFamily="34" charset="0"/>
                        </a:rPr>
                        <a:t> </a:t>
                      </a:r>
                      <a:r>
                        <a:rPr lang="en-GB" sz="1000" b="0" dirty="0">
                          <a:effectLst/>
                          <a:latin typeface="Arial" panose="020B0604020202020204" pitchFamily="34" charset="0"/>
                          <a:ea typeface="Calibri"/>
                          <a:cs typeface="Arial" panose="020B0604020202020204" pitchFamily="34" charset="0"/>
                        </a:rPr>
                        <a:t>Youssouf - 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0"/>
                        </a:spcAft>
                      </a:pPr>
                      <a:r>
                        <a:rPr lang="en-GB" sz="1000" b="0" u="sng" dirty="0">
                          <a:solidFill>
                            <a:srgbClr val="0070C0"/>
                          </a:solidFill>
                          <a:effectLst/>
                          <a:latin typeface="Arial" panose="020B0604020202020204" pitchFamily="34" charset="0"/>
                          <a:cs typeface="Arial" panose="020B0604020202020204" pitchFamily="34" charset="0"/>
                        </a:rPr>
                        <a:t>nadiya.youssouf@elht.nhs.uk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38178657"/>
                  </a:ext>
                </a:extLst>
              </a:tr>
            </a:tbl>
          </a:graphicData>
        </a:graphic>
      </p:graphicFrame>
      <p:pic>
        <p:nvPicPr>
          <p:cNvPr id="2" name="Picture 1">
            <a:extLst>
              <a:ext uri="{FF2B5EF4-FFF2-40B4-BE49-F238E27FC236}">
                <a16:creationId xmlns:a16="http://schemas.microsoft.com/office/drawing/2014/main" id="{C19C6EF0-064C-B8EF-165B-A1C4ADFC43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4039994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program&#10;&#10;Description automatically generated">
            <a:extLst>
              <a:ext uri="{FF2B5EF4-FFF2-40B4-BE49-F238E27FC236}">
                <a16:creationId xmlns:a16="http://schemas.microsoft.com/office/drawing/2014/main" id="{6594783D-D011-6129-5ECD-D790C8579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718" y="424539"/>
            <a:ext cx="7274564" cy="5143117"/>
          </a:xfrm>
          <a:prstGeom prst="rect">
            <a:avLst/>
          </a:prstGeom>
        </p:spPr>
      </p:pic>
      <p:sp>
        <p:nvSpPr>
          <p:cNvPr id="7" name="TextBox 6">
            <a:extLst>
              <a:ext uri="{FF2B5EF4-FFF2-40B4-BE49-F238E27FC236}">
                <a16:creationId xmlns:a16="http://schemas.microsoft.com/office/drawing/2014/main" id="{90E7C057-E93E-E698-9BDB-FC149768CCE9}"/>
              </a:ext>
            </a:extLst>
          </p:cNvPr>
          <p:cNvSpPr txBox="1"/>
          <p:nvPr/>
        </p:nvSpPr>
        <p:spPr>
          <a:xfrm>
            <a:off x="1260117" y="3329576"/>
            <a:ext cx="1311826" cy="228524"/>
          </a:xfrm>
          <a:prstGeom prst="rect">
            <a:avLst/>
          </a:prstGeom>
          <a:solidFill>
            <a:schemeClr val="bg1"/>
          </a:solidFill>
        </p:spPr>
        <p:txBody>
          <a:bodyPr wrap="square">
            <a:spAutoFit/>
          </a:bodyPr>
          <a:lstStyle/>
          <a:p>
            <a:pPr>
              <a:lnSpc>
                <a:spcPct val="115000"/>
              </a:lnSpc>
              <a:spcAft>
                <a:spcPts val="680"/>
              </a:spcAft>
            </a:pPr>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Families &amp; Carers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6056AD50-3445-3C97-504A-F7DDCF05BEE6}"/>
              </a:ext>
            </a:extLst>
          </p:cNvPr>
          <p:cNvSpPr txBox="1"/>
          <p:nvPr/>
        </p:nvSpPr>
        <p:spPr>
          <a:xfrm>
            <a:off x="3273903" y="3144668"/>
            <a:ext cx="1164476" cy="228524"/>
          </a:xfrm>
          <a:prstGeom prst="rect">
            <a:avLst/>
          </a:prstGeom>
          <a:solidFill>
            <a:schemeClr val="bg1"/>
          </a:solidFill>
        </p:spPr>
        <p:txBody>
          <a:bodyPr wrap="square">
            <a:spAutoFit/>
          </a:bodyPr>
          <a:lstStyle/>
          <a:p>
            <a:pPr>
              <a:lnSpc>
                <a:spcPct val="115000"/>
              </a:lnSpc>
              <a:spcAft>
                <a:spcPts val="680"/>
              </a:spcAft>
            </a:pPr>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BAME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538F62D1-8744-1070-1B42-4C0F95960E83}"/>
              </a:ext>
            </a:extLst>
          </p:cNvPr>
          <p:cNvSpPr txBox="1"/>
          <p:nvPr/>
        </p:nvSpPr>
        <p:spPr>
          <a:xfrm>
            <a:off x="1513887" y="5437936"/>
            <a:ext cx="984381" cy="218073"/>
          </a:xfrm>
          <a:prstGeom prst="rect">
            <a:avLst/>
          </a:prstGeom>
          <a:solidFill>
            <a:schemeClr val="bg1"/>
          </a:solidFill>
          <a:ln>
            <a:noFill/>
          </a:ln>
        </p:spPr>
        <p:txBody>
          <a:bodyPr wrap="square">
            <a:spAutoFit/>
          </a:bodyPr>
          <a:lstStyle/>
          <a:p>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LGBTQ+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endParaRPr lang="en-GB" sz="817" dirty="0"/>
          </a:p>
        </p:txBody>
      </p:sp>
      <p:sp>
        <p:nvSpPr>
          <p:cNvPr id="14" name="TextBox 13">
            <a:extLst>
              <a:ext uri="{FF2B5EF4-FFF2-40B4-BE49-F238E27FC236}">
                <a16:creationId xmlns:a16="http://schemas.microsoft.com/office/drawing/2014/main" id="{D8CC8B1B-625A-7908-362F-8E92223046D8}"/>
              </a:ext>
            </a:extLst>
          </p:cNvPr>
          <p:cNvSpPr txBox="1"/>
          <p:nvPr/>
        </p:nvSpPr>
        <p:spPr>
          <a:xfrm>
            <a:off x="6486956" y="2881836"/>
            <a:ext cx="1446898" cy="228524"/>
          </a:xfrm>
          <a:prstGeom prst="rect">
            <a:avLst/>
          </a:prstGeom>
          <a:solidFill>
            <a:schemeClr val="bg1"/>
          </a:solidFill>
        </p:spPr>
        <p:txBody>
          <a:bodyPr wrap="square">
            <a:spAutoFit/>
          </a:bodyPr>
          <a:lstStyle/>
          <a:p>
            <a:pPr>
              <a:lnSpc>
                <a:spcPct val="115000"/>
              </a:lnSpc>
              <a:spcAft>
                <a:spcPts val="680"/>
              </a:spcAft>
            </a:pPr>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Overseas colleagues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4928B042-A22E-F91A-D36A-EA3C43ECBC0E}"/>
              </a:ext>
            </a:extLst>
          </p:cNvPr>
          <p:cNvSpPr txBox="1"/>
          <p:nvPr/>
        </p:nvSpPr>
        <p:spPr>
          <a:xfrm>
            <a:off x="3106089" y="5111182"/>
            <a:ext cx="1164476" cy="343812"/>
          </a:xfrm>
          <a:prstGeom prst="rect">
            <a:avLst/>
          </a:prstGeom>
          <a:solidFill>
            <a:schemeClr val="bg1"/>
          </a:solidFill>
        </p:spPr>
        <p:txBody>
          <a:bodyPr wrap="square">
            <a:spAutoFit/>
          </a:bodyPr>
          <a:lstStyle/>
          <a:p>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Mental Health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endParaRPr lang="en-GB" sz="817" dirty="0"/>
          </a:p>
        </p:txBody>
      </p:sp>
      <p:sp>
        <p:nvSpPr>
          <p:cNvPr id="18" name="TextBox 17">
            <a:extLst>
              <a:ext uri="{FF2B5EF4-FFF2-40B4-BE49-F238E27FC236}">
                <a16:creationId xmlns:a16="http://schemas.microsoft.com/office/drawing/2014/main" id="{A982F993-F589-D273-9CBA-BE1592FB5793}"/>
              </a:ext>
            </a:extLst>
          </p:cNvPr>
          <p:cNvSpPr txBox="1"/>
          <p:nvPr/>
        </p:nvSpPr>
        <p:spPr>
          <a:xfrm>
            <a:off x="5005269" y="5343702"/>
            <a:ext cx="832938" cy="343812"/>
          </a:xfrm>
          <a:prstGeom prst="rect">
            <a:avLst/>
          </a:prstGeom>
          <a:solidFill>
            <a:schemeClr val="bg1"/>
          </a:solidFill>
        </p:spPr>
        <p:txBody>
          <a:bodyPr wrap="square">
            <a:spAutoFit/>
          </a:bodyPr>
          <a:lstStyle/>
          <a:p>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Muslim network</a:t>
            </a:r>
            <a:endParaRPr lang="en-GB" sz="817" dirty="0"/>
          </a:p>
        </p:txBody>
      </p:sp>
      <p:sp>
        <p:nvSpPr>
          <p:cNvPr id="20" name="TextBox 19">
            <a:extLst>
              <a:ext uri="{FF2B5EF4-FFF2-40B4-BE49-F238E27FC236}">
                <a16:creationId xmlns:a16="http://schemas.microsoft.com/office/drawing/2014/main" id="{4865B37B-64ED-E79E-6C61-E1DF0ADA199A}"/>
              </a:ext>
            </a:extLst>
          </p:cNvPr>
          <p:cNvSpPr txBox="1"/>
          <p:nvPr/>
        </p:nvSpPr>
        <p:spPr>
          <a:xfrm>
            <a:off x="6728447" y="5213718"/>
            <a:ext cx="963916" cy="218073"/>
          </a:xfrm>
          <a:prstGeom prst="rect">
            <a:avLst/>
          </a:prstGeom>
          <a:solidFill>
            <a:schemeClr val="bg1"/>
          </a:solidFill>
        </p:spPr>
        <p:txBody>
          <a:bodyPr wrap="square">
            <a:spAutoFit/>
          </a:bodyPr>
          <a:lstStyle/>
          <a:p>
            <a:r>
              <a:rPr lang="en-GB" sz="817"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Women's network</a:t>
            </a:r>
            <a:r>
              <a:rPr lang="en-GB" sz="817" dirty="0">
                <a:latin typeface="Calibri" panose="020F0502020204030204" pitchFamily="34" charset="0"/>
                <a:ea typeface="Calibri" panose="020F0502020204030204" pitchFamily="34" charset="0"/>
                <a:cs typeface="Times New Roman" panose="02020603050405020304" pitchFamily="18" charset="0"/>
              </a:rPr>
              <a:t> </a:t>
            </a:r>
            <a:endParaRPr lang="en-GB" sz="817" dirty="0"/>
          </a:p>
        </p:txBody>
      </p:sp>
      <p:pic>
        <p:nvPicPr>
          <p:cNvPr id="2" name="Picture 3" descr="L:\Communications Data Centre\Communications\#Branding\SPE\SPE_logo_nobgrd_500x53px.png">
            <a:extLst>
              <a:ext uri="{FF2B5EF4-FFF2-40B4-BE49-F238E27FC236}">
                <a16:creationId xmlns:a16="http://schemas.microsoft.com/office/drawing/2014/main" id="{B8BD01F6-04B0-E50E-2714-C0BE939AAA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513" y="6365307"/>
            <a:ext cx="2697311" cy="285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78F6BC-4266-37CC-8046-493F4C11A8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116692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Welcome to your Learning and Development Journey </a:t>
            </a:r>
          </a:p>
        </p:txBody>
      </p:sp>
      <p:sp>
        <p:nvSpPr>
          <p:cNvPr id="11" name="Rectangle 10">
            <a:extLst>
              <a:ext uri="{FF2B5EF4-FFF2-40B4-BE49-F238E27FC236}">
                <a16:creationId xmlns:a16="http://schemas.microsoft.com/office/drawing/2014/main" id="{752C1E20-9381-4624-9C38-90DBF401F348}"/>
              </a:ext>
            </a:extLst>
          </p:cNvPr>
          <p:cNvSpPr/>
          <p:nvPr/>
        </p:nvSpPr>
        <p:spPr>
          <a:xfrm>
            <a:off x="611560" y="1700808"/>
            <a:ext cx="3762576" cy="3516346"/>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000" b="1" dirty="0">
                <a:latin typeface="Arial" panose="020B0604020202020204" pitchFamily="34" charset="0"/>
                <a:cs typeface="Arial" panose="020B0604020202020204" pitchFamily="34" charset="0"/>
              </a:rPr>
              <a:t>What is the Learning and Development Journey?</a:t>
            </a:r>
            <a:r>
              <a:rPr lang="en-GB" sz="1000" dirty="0">
                <a:latin typeface="Arial" panose="020B0604020202020204" pitchFamily="34" charset="0"/>
                <a:cs typeface="Arial" panose="020B0604020202020204" pitchFamily="34" charset="0"/>
              </a:rPr>
              <a:t> Developed from staff feedback, this is a dedicated area on the Learning Hub. It enables a customised and interactive personal journey, providing a range of resources, information, links, coaching / mentoring and courses aligned to your individual development needs whatever your role in the organisation.</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Who is the Learning and Development Journey for? </a:t>
            </a:r>
          </a:p>
          <a:p>
            <a:pPr>
              <a:lnSpc>
                <a:spcPct val="150000"/>
              </a:lnSpc>
            </a:pPr>
            <a:r>
              <a:rPr lang="en-GB" sz="1000" dirty="0">
                <a:latin typeface="Arial" panose="020B0604020202020204" pitchFamily="34" charset="0"/>
                <a:cs typeface="Arial" panose="020B0604020202020204" pitchFamily="34" charset="0"/>
              </a:rPr>
              <a:t>This is available for </a:t>
            </a:r>
            <a:r>
              <a:rPr lang="en-GB" sz="1000" u="sng" dirty="0">
                <a:latin typeface="Arial" panose="020B0604020202020204" pitchFamily="34" charset="0"/>
                <a:cs typeface="Arial" panose="020B0604020202020204" pitchFamily="34" charset="0"/>
              </a:rPr>
              <a:t>ALL</a:t>
            </a:r>
            <a:r>
              <a:rPr lang="en-GB" sz="1000" dirty="0">
                <a:latin typeface="Arial" panose="020B0604020202020204" pitchFamily="34" charset="0"/>
                <a:cs typeface="Arial" panose="020B0604020202020204" pitchFamily="34" charset="0"/>
              </a:rPr>
              <a:t> ELHT staff, regardless of your role in the organisation. It is simple to use and accessible 24/7, wherever you have internet access</a:t>
            </a:r>
            <a:r>
              <a:rPr lang="en-GB" sz="1050" dirty="0">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897B97DC-9E81-43C0-99A2-11E0356FAA10}"/>
              </a:ext>
            </a:extLst>
          </p:cNvPr>
          <p:cNvSpPr/>
          <p:nvPr/>
        </p:nvSpPr>
        <p:spPr>
          <a:xfrm>
            <a:off x="4769866" y="1700808"/>
            <a:ext cx="3748472" cy="3516346"/>
          </a:xfrm>
          <a:prstGeom prst="rect">
            <a:avLst/>
          </a:prstGeom>
          <a:solidFill>
            <a:srgbClr val="78B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GB" sz="1000" b="1" dirty="0">
                <a:latin typeface="Arial" panose="020B0604020202020204" pitchFamily="34" charset="0"/>
                <a:cs typeface="Arial" panose="020B0604020202020204" pitchFamily="34" charset="0"/>
              </a:rPr>
              <a:t>How will the Learning and Development Journey help me?</a:t>
            </a:r>
          </a:p>
          <a:p>
            <a:pPr>
              <a:lnSpc>
                <a:spcPct val="150000"/>
              </a:lnSpc>
            </a:pPr>
            <a:r>
              <a:rPr lang="en-GB" sz="1000" dirty="0">
                <a:latin typeface="Arial" panose="020B0604020202020204" pitchFamily="34" charset="0"/>
                <a:cs typeface="Arial" panose="020B0604020202020204" pitchFamily="34" charset="0"/>
              </a:rPr>
              <a:t>The whole essence of the Learning and Development Journey is about you and what you need to successfully fulfil your role. It can be used to enhance your current role or to access training for development and your future career path. From induction to pre-retirement, you are supported along the way. As your career develops and changes so will your development needs.</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Each course has the learning outcomes attached and a contact name so you can be confident you are attending the right course for your needs. Your Learning and Development Journey also links seamlessly into your Appraisal so that any development needs identified can be booked (if available) on the day of your Appraisal.</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a:off x="0" y="5661248"/>
            <a:ext cx="9144000" cy="123265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7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The Learning and Development Journey</a:t>
            </a:r>
          </a:p>
        </p:txBody>
      </p:sp>
      <p:sp>
        <p:nvSpPr>
          <p:cNvPr id="4" name="TextBox 3"/>
          <p:cNvSpPr txBox="1"/>
          <p:nvPr/>
        </p:nvSpPr>
        <p:spPr>
          <a:xfrm>
            <a:off x="574718" y="1052737"/>
            <a:ext cx="8029730" cy="5184576"/>
          </a:xfrm>
          <a:prstGeom prst="rect">
            <a:avLst/>
          </a:prstGeom>
          <a:noFill/>
        </p:spPr>
        <p:txBody>
          <a:bodyPr wrap="square" numCol="2" spcCol="180000" rtlCol="0">
            <a:noAutofit/>
          </a:bodyPr>
          <a:lstStyle/>
          <a:p>
            <a:pPr>
              <a:lnSpc>
                <a:spcPct val="150000"/>
              </a:lnSpc>
            </a:pPr>
            <a:r>
              <a:rPr lang="en-GB" sz="1200" b="1" dirty="0">
                <a:latin typeface="Arial" panose="020B0604020202020204" pitchFamily="34" charset="0"/>
                <a:cs typeface="Arial" panose="020B0604020202020204" pitchFamily="34" charset="0"/>
              </a:rPr>
              <a:t>How do I access the Learning and Development </a:t>
            </a:r>
            <a:r>
              <a:rPr lang="en-GB" sz="1100" b="1" dirty="0">
                <a:latin typeface="Arial" panose="020B0604020202020204" pitchFamily="34" charset="0"/>
                <a:cs typeface="Arial" panose="020B0604020202020204" pitchFamily="34" charset="0"/>
              </a:rPr>
              <a:t>Journey?</a:t>
            </a:r>
          </a:p>
          <a:p>
            <a:pPr>
              <a:lnSpc>
                <a:spcPct val="150000"/>
              </a:lnSpc>
            </a:pPr>
            <a:r>
              <a:rPr lang="en-GB" sz="1100" dirty="0">
                <a:latin typeface="Arial" panose="020B0604020202020204" pitchFamily="34" charset="0"/>
                <a:cs typeface="Arial" panose="020B0604020202020204" pitchFamily="34" charset="0"/>
              </a:rPr>
              <a:t>You can access the Learning and Development Journey via your Learning Hub account. Remember your Learning Hub account is accessible 24/7, wherever you have internet access. Just click on the green Learning and Development button.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Where is the best place to start on the Learning and Development Journey?</a:t>
            </a:r>
          </a:p>
          <a:p>
            <a:pPr>
              <a:lnSpc>
                <a:spcPct val="150000"/>
              </a:lnSpc>
            </a:pPr>
            <a:r>
              <a:rPr lang="en-GB" sz="1100" dirty="0">
                <a:latin typeface="Arial" panose="020B0604020202020204" pitchFamily="34" charset="0"/>
                <a:cs typeface="Arial" panose="020B0604020202020204" pitchFamily="34" charset="0"/>
              </a:rPr>
              <a:t>Unless you are looking for specific development or you have a course in mind, self development is a good place to commence your journey. Try exploring the themed areas and see what is on offer. For additional evidence and support, you will find links to the Library and Knowledge Service Evidence Hub. You can then select your chosen pathway or bundle to help your development.</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You can build on your development using the e-Portfolio areas of the Learning Hub</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My e-Portfolio</a:t>
            </a:r>
          </a:p>
          <a:p>
            <a:pPr>
              <a:lnSpc>
                <a:spcPct val="150000"/>
              </a:lnSpc>
            </a:pPr>
            <a:r>
              <a:rPr lang="en-GB" sz="1100" dirty="0">
                <a:latin typeface="Arial" panose="020B0604020202020204" pitchFamily="34" charset="0"/>
                <a:cs typeface="Arial" panose="020B0604020202020204" pitchFamily="34" charset="0"/>
              </a:rPr>
              <a:t>This is a personal and professional information toolkit with templates enabling a professional development portfolio linked to records of learning and non-medical Appraisal. This area enables the collection (and upload) of documents and evidence including continuing (professional) development records, practice related feedback and personal reflection.</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Nursing and Midwifery Revalidation e-Portfolio</a:t>
            </a:r>
          </a:p>
          <a:p>
            <a:pPr>
              <a:lnSpc>
                <a:spcPct val="150000"/>
              </a:lnSpc>
            </a:pPr>
            <a:r>
              <a:rPr lang="en-GB" sz="1100" dirty="0">
                <a:latin typeface="Arial" panose="020B0604020202020204" pitchFamily="34" charset="0"/>
                <a:cs typeface="Arial" panose="020B0604020202020204" pitchFamily="34" charset="0"/>
              </a:rPr>
              <a:t>This enables individuals to provide all information necessary for professional regulation requirements including a checklist, NMC templates, links to NMC and Revalidation micro site. Reminders are sent from the Learning Hub to ELHT NMC registrants and their Line Manager 60 and 30 days before Revalidation due date.</a:t>
            </a:r>
            <a:endParaRPr lang="en-GB" sz="5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All documents can be downloaded or printed if required.</a:t>
            </a:r>
          </a:p>
        </p:txBody>
      </p:sp>
      <p:pic>
        <p:nvPicPr>
          <p:cNvPr id="5" name="Picture 4">
            <a:extLst>
              <a:ext uri="{FF2B5EF4-FFF2-40B4-BE49-F238E27FC236}">
                <a16:creationId xmlns:a16="http://schemas.microsoft.com/office/drawing/2014/main" id="{4D2E162E-B75D-099D-BFB6-01F69C3F7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13823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id="{58730D40-6A33-4D0B-B2B9-947E9E425611}"/>
              </a:ext>
            </a:extLst>
          </p:cNvPr>
          <p:cNvGraphicFramePr>
            <a:graphicFrameLocks noChangeAspect="1"/>
          </p:cNvGraphicFramePr>
          <p:nvPr>
            <p:extLst>
              <p:ext uri="{D42A27DB-BD31-4B8C-83A1-F6EECF244321}">
                <p14:modId xmlns:p14="http://schemas.microsoft.com/office/powerpoint/2010/main" val="3436617441"/>
              </p:ext>
            </p:extLst>
          </p:nvPr>
        </p:nvGraphicFramePr>
        <p:xfrm>
          <a:off x="1259633" y="764704"/>
          <a:ext cx="6624734" cy="4968551"/>
        </p:xfrm>
        <a:graphic>
          <a:graphicData uri="http://schemas.openxmlformats.org/presentationml/2006/ole">
            <mc:AlternateContent xmlns:mc="http://schemas.openxmlformats.org/markup-compatibility/2006">
              <mc:Choice xmlns:v="urn:schemas-microsoft-com:vml" Requires="v">
                <p:oleObj name="Acrobat Document" r:id="rId3" imgW="6857808" imgH="5143500" progId="AcroExch.Document.DC">
                  <p:embed/>
                </p:oleObj>
              </mc:Choice>
              <mc:Fallback>
                <p:oleObj name="Acrobat Document" r:id="rId3" imgW="6857808" imgH="5143500" progId="AcroExch.Document.DC">
                  <p:embed/>
                  <p:pic>
                    <p:nvPicPr>
                      <p:cNvPr id="0" name=""/>
                      <p:cNvPicPr/>
                      <p:nvPr/>
                    </p:nvPicPr>
                    <p:blipFill>
                      <a:blip r:embed="rId4"/>
                      <a:stretch>
                        <a:fillRect/>
                      </a:stretch>
                    </p:blipFill>
                    <p:spPr>
                      <a:xfrm>
                        <a:off x="1259633" y="764704"/>
                        <a:ext cx="6624734" cy="496855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F2AEACE-6160-A37D-CB5E-FF99366874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619303" y="5517231"/>
            <a:ext cx="1540995" cy="1368151"/>
          </a:xfrm>
          <a:prstGeom prst="rect">
            <a:avLst/>
          </a:prstGeom>
        </p:spPr>
      </p:pic>
    </p:spTree>
    <p:extLst>
      <p:ext uri="{BB962C8B-B14F-4D97-AF65-F5344CB8AC3E}">
        <p14:creationId xmlns:p14="http://schemas.microsoft.com/office/powerpoint/2010/main" val="3568524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6307</TotalTime>
  <Words>13740</Words>
  <Application>Microsoft Office PowerPoint</Application>
  <PresentationFormat>On-screen Show (4:3)</PresentationFormat>
  <Paragraphs>818</Paragraphs>
  <Slides>63</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8" baseType="lpstr">
      <vt:lpstr>Arial</vt:lpstr>
      <vt:lpstr>Calibri</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Alcohol Care Team at ELHT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Lancs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Counsell Corren (ELHT) Communication &amp; Marketing</dc:creator>
  <cp:lastModifiedBy>Cheney Andrew (ELHT) Library and Knowledge Services</cp:lastModifiedBy>
  <cp:revision>145</cp:revision>
  <dcterms:created xsi:type="dcterms:W3CDTF">2020-07-21T14:40:14Z</dcterms:created>
  <dcterms:modified xsi:type="dcterms:W3CDTF">2024-04-11T12:16:11Z</dcterms:modified>
</cp:coreProperties>
</file>